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6" r:id="rId2"/>
    <p:sldId id="268" r:id="rId3"/>
    <p:sldId id="261" r:id="rId4"/>
    <p:sldId id="262" r:id="rId5"/>
    <p:sldId id="263" r:id="rId6"/>
    <p:sldId id="266" r:id="rId7"/>
    <p:sldId id="264" r:id="rId8"/>
    <p:sldId id="265" r:id="rId9"/>
    <p:sldId id="276" r:id="rId10"/>
    <p:sldId id="274" r:id="rId11"/>
    <p:sldId id="273" r:id="rId12"/>
    <p:sldId id="269" r:id="rId13"/>
    <p:sldId id="270" r:id="rId14"/>
    <p:sldId id="271" r:id="rId15"/>
    <p:sldId id="272" r:id="rId16"/>
    <p:sldId id="277" r:id="rId17"/>
    <p:sldId id="278" r:id="rId18"/>
    <p:sldId id="279" r:id="rId19"/>
    <p:sldId id="280" r:id="rId20"/>
    <p:sldId id="281" r:id="rId21"/>
    <p:sldId id="286" r:id="rId22"/>
    <p:sldId id="282" r:id="rId23"/>
    <p:sldId id="283" r:id="rId24"/>
    <p:sldId id="287" r:id="rId25"/>
    <p:sldId id="284" r:id="rId26"/>
    <p:sldId id="285" r:id="rId27"/>
    <p:sldId id="275"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686"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003C37-AFC4-4A5B-A718-366AFE4137B5}" type="datetimeFigureOut">
              <a:rPr lang="en-US" smtClean="0"/>
              <a:pPr/>
              <a:t>11/10/2021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7DBF15-8E0A-42C9-A27D-1BAAFCCF17D0}" type="slidenum">
              <a:rPr lang="en-US" smtClean="0"/>
              <a:pPr/>
              <a:t>‹#›</a:t>
            </a:fld>
            <a:endParaRPr lang="en-US"/>
          </a:p>
        </p:txBody>
      </p:sp>
    </p:spTree>
    <p:extLst>
      <p:ext uri="{BB962C8B-B14F-4D97-AF65-F5344CB8AC3E}">
        <p14:creationId xmlns:p14="http://schemas.microsoft.com/office/powerpoint/2010/main" val="2179826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B7DBF15-8E0A-42C9-A27D-1BAAFCCF17D0}" type="slidenum">
              <a:rPr lang="en-US" smtClean="0"/>
              <a:pPr/>
              <a:t>4</a:t>
            </a:fld>
            <a:endParaRPr lang="en-US"/>
          </a:p>
        </p:txBody>
      </p:sp>
    </p:spTree>
    <p:extLst>
      <p:ext uri="{BB962C8B-B14F-4D97-AF65-F5344CB8AC3E}">
        <p14:creationId xmlns:p14="http://schemas.microsoft.com/office/powerpoint/2010/main" val="4083631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E2979274-30B5-49B0-B5A4-5B862A993240}" type="datetimeFigureOut">
              <a:rPr lang="en-US" smtClean="0"/>
              <a:pPr/>
              <a:t>11/10/2021</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BCD0AA11-754D-4D38-B0B9-9AAD7B1AA419}"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2979274-30B5-49B0-B5A4-5B862A993240}"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D0AA11-754D-4D38-B0B9-9AAD7B1AA41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2979274-30B5-49B0-B5A4-5B862A993240}"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D0AA11-754D-4D38-B0B9-9AAD7B1AA41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E2979274-30B5-49B0-B5A4-5B862A993240}"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D0AA11-754D-4D38-B0B9-9AAD7B1AA419}"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2979274-30B5-49B0-B5A4-5B862A993240}" type="datetimeFigureOut">
              <a:rPr lang="en-US" smtClean="0"/>
              <a:pPr/>
              <a:t>11/10/2021</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BCD0AA11-754D-4D38-B0B9-9AAD7B1AA419}"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E2979274-30B5-49B0-B5A4-5B862A993240}" type="datetimeFigureOut">
              <a:rPr lang="en-US" smtClean="0"/>
              <a:pPr/>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D0AA11-754D-4D38-B0B9-9AAD7B1AA419}"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E2979274-30B5-49B0-B5A4-5B862A993240}" type="datetimeFigureOut">
              <a:rPr lang="en-US" smtClean="0"/>
              <a:pPr/>
              <a:t>11/10/2021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D0AA11-754D-4D38-B0B9-9AAD7B1AA419}"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2979274-30B5-49B0-B5A4-5B862A993240}" type="datetimeFigureOut">
              <a:rPr lang="en-US" smtClean="0"/>
              <a:pPr/>
              <a:t>11/10/2021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D0AA11-754D-4D38-B0B9-9AAD7B1AA41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979274-30B5-49B0-B5A4-5B862A993240}" type="datetimeFigureOut">
              <a:rPr lang="en-US" smtClean="0"/>
              <a:pPr/>
              <a:t>11/10/2021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D0AA11-754D-4D38-B0B9-9AAD7B1AA41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2979274-30B5-49B0-B5A4-5B862A993240}" type="datetimeFigureOut">
              <a:rPr lang="en-US" smtClean="0"/>
              <a:pPr/>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D0AA11-754D-4D38-B0B9-9AAD7B1AA419}"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2979274-30B5-49B0-B5A4-5B862A993240}" type="datetimeFigureOut">
              <a:rPr lang="en-US" smtClean="0"/>
              <a:pPr/>
              <a:t>11/10/2021</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BCD0AA11-754D-4D38-B0B9-9AAD7B1AA419}"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E2979274-30B5-49B0-B5A4-5B862A993240}" type="datetimeFigureOut">
              <a:rPr lang="en-US" smtClean="0"/>
              <a:pPr/>
              <a:t>11/10/2021</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BCD0AA11-754D-4D38-B0B9-9AAD7B1AA41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0000" y="3581400"/>
            <a:ext cx="5334000" cy="2800350"/>
          </a:xfrm>
        </p:spPr>
        <p:txBody>
          <a:bodyPr>
            <a:noAutofit/>
          </a:bodyPr>
          <a:lstStyle/>
          <a:p>
            <a:r>
              <a:rPr lang="en-US" sz="2400" b="1" dirty="0" smtClean="0"/>
              <a:t>Terry </a:t>
            </a:r>
            <a:r>
              <a:rPr lang="en-US" sz="2400" b="1" dirty="0" err="1" smtClean="0"/>
              <a:t>McKibben</a:t>
            </a:r>
            <a:endParaRPr lang="en-US" sz="2400" b="1" dirty="0" smtClean="0"/>
          </a:p>
          <a:p>
            <a:r>
              <a:rPr lang="en-US" sz="2400" b="1" dirty="0" smtClean="0"/>
              <a:t>BSA </a:t>
            </a:r>
            <a:r>
              <a:rPr lang="en-US" sz="2400" b="1" dirty="0" smtClean="0"/>
              <a:t>Troop 344/9344</a:t>
            </a:r>
          </a:p>
          <a:p>
            <a:r>
              <a:rPr lang="en-US" sz="2400" b="1" dirty="0" smtClean="0"/>
              <a:t>Pemberville, OH</a:t>
            </a:r>
          </a:p>
          <a:p>
            <a:r>
              <a:rPr lang="en-US" sz="2400" b="1" smtClean="0"/>
              <a:t>troop344leaders</a:t>
            </a:r>
            <a:r>
              <a:rPr lang="en-US" sz="2400" b="1" smtClean="0"/>
              <a:t>@gmail.com</a:t>
            </a:r>
            <a:endParaRPr lang="en-US" sz="2400" b="1" dirty="0" smtClean="0"/>
          </a:p>
        </p:txBody>
      </p:sp>
      <p:sp>
        <p:nvSpPr>
          <p:cNvPr id="2" name="Title 1"/>
          <p:cNvSpPr>
            <a:spLocks noGrp="1"/>
          </p:cNvSpPr>
          <p:nvPr>
            <p:ph type="ctrTitle"/>
          </p:nvPr>
        </p:nvSpPr>
        <p:spPr>
          <a:xfrm>
            <a:off x="0" y="1505930"/>
            <a:ext cx="9144000" cy="1470025"/>
          </a:xfrm>
        </p:spPr>
        <p:txBody>
          <a:bodyPr>
            <a:normAutofit fontScale="90000"/>
          </a:bodyPr>
          <a:lstStyle/>
          <a:p>
            <a:r>
              <a:rPr lang="en-US" sz="4800" b="1" dirty="0" smtClean="0">
                <a:effectLst>
                  <a:outerShdw blurRad="38100" dist="38100" dir="2700000" algn="tl">
                    <a:srgbClr val="000000">
                      <a:alpha val="43137"/>
                    </a:srgbClr>
                  </a:outerShdw>
                </a:effectLst>
              </a:rPr>
              <a:t>Backpacking Meals Made Simple</a:t>
            </a:r>
            <a:endParaRPr lang="en-US" sz="4800" b="1" dirty="0">
              <a:effectLst>
                <a:outerShdw blurRad="38100" dist="38100" dir="2700000" algn="tl">
                  <a:srgbClr val="000000">
                    <a:alpha val="43137"/>
                  </a:srgbClr>
                </a:outerShdw>
              </a:effectLst>
            </a:endParaRPr>
          </a:p>
        </p:txBody>
      </p:sp>
      <p:pic>
        <p:nvPicPr>
          <p:cNvPr id="4" name="Picture 3" descr="HT chili.jpg"/>
          <p:cNvPicPr>
            <a:picLocks noChangeAspect="1"/>
          </p:cNvPicPr>
          <p:nvPr/>
        </p:nvPicPr>
        <p:blipFill>
          <a:blip r:embed="rId2" cstate="print"/>
          <a:stretch>
            <a:fillRect/>
          </a:stretch>
        </p:blipFill>
        <p:spPr>
          <a:xfrm>
            <a:off x="228600" y="3581400"/>
            <a:ext cx="3733800" cy="280035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a:xfrm>
            <a:off x="381000" y="274638"/>
            <a:ext cx="8305800" cy="1143000"/>
          </a:xfrm>
        </p:spPr>
        <p:txBody>
          <a:bodyPr/>
          <a:lstStyle/>
          <a:p>
            <a:pPr algn="ctr"/>
            <a:r>
              <a:rPr lang="en-US" b="1" dirty="0" smtClean="0">
                <a:solidFill>
                  <a:schemeClr val="tx1"/>
                </a:solidFill>
              </a:rPr>
              <a:t>BACKPACKING RECIPES</a:t>
            </a:r>
            <a:endParaRPr lang="en-US" b="1" dirty="0">
              <a:solidFill>
                <a:schemeClr val="tx1"/>
              </a:solidFill>
            </a:endParaRPr>
          </a:p>
        </p:txBody>
      </p:sp>
      <p:pic>
        <p:nvPicPr>
          <p:cNvPr id="10" name="Content Placeholder 9"/>
          <p:cNvPicPr>
            <a:picLocks noGrp="1" noChangeAspect="1"/>
          </p:cNvPicPr>
          <p:nvPr>
            <p:ph sz="quarter" idx="1"/>
          </p:nvPr>
        </p:nvPicPr>
        <p:blipFill rotWithShape="1">
          <a:blip r:embed="rId2"/>
          <a:srcRect l="18452" t="15001" r="17016" b="6399"/>
          <a:stretch/>
        </p:blipFill>
        <p:spPr>
          <a:xfrm>
            <a:off x="625976" y="1371600"/>
            <a:ext cx="3711399" cy="4606108"/>
          </a:xfrm>
          <a:prstGeom prst="rect">
            <a:avLst/>
          </a:prstGeom>
        </p:spPr>
      </p:pic>
      <p:pic>
        <p:nvPicPr>
          <p:cNvPr id="15" name="Picture 14"/>
          <p:cNvPicPr>
            <a:picLocks noChangeAspect="1"/>
          </p:cNvPicPr>
          <p:nvPr/>
        </p:nvPicPr>
        <p:blipFill>
          <a:blip r:embed="rId3"/>
          <a:stretch>
            <a:fillRect/>
          </a:stretch>
        </p:blipFill>
        <p:spPr>
          <a:xfrm>
            <a:off x="4575018" y="3759656"/>
            <a:ext cx="4346407" cy="2851465"/>
          </a:xfrm>
          <a:prstGeom prst="rect">
            <a:avLst/>
          </a:prstGeom>
        </p:spPr>
      </p:pic>
      <p:pic>
        <p:nvPicPr>
          <p:cNvPr id="17" name="Picture 16"/>
          <p:cNvPicPr>
            <a:picLocks noChangeAspect="1"/>
          </p:cNvPicPr>
          <p:nvPr/>
        </p:nvPicPr>
        <p:blipFill>
          <a:blip r:embed="rId4"/>
          <a:stretch>
            <a:fillRect/>
          </a:stretch>
        </p:blipFill>
        <p:spPr>
          <a:xfrm>
            <a:off x="4572000" y="1371600"/>
            <a:ext cx="4349425" cy="238805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274638"/>
            <a:ext cx="8610600" cy="1143000"/>
          </a:xfrm>
        </p:spPr>
        <p:txBody>
          <a:bodyPr>
            <a:normAutofit/>
          </a:bodyPr>
          <a:lstStyle/>
          <a:p>
            <a:r>
              <a:rPr lang="en-US" b="1" dirty="0" smtClean="0"/>
              <a:t>http://bsa344.com/Cooking.html</a:t>
            </a:r>
            <a:endParaRPr lang="en-US" b="1" dirty="0"/>
          </a:p>
        </p:txBody>
      </p:sp>
      <p:pic>
        <p:nvPicPr>
          <p:cNvPr id="3" name="Content Placeholder 2"/>
          <p:cNvPicPr>
            <a:picLocks noGrp="1" noChangeAspect="1"/>
          </p:cNvPicPr>
          <p:nvPr>
            <p:ph sz="quarter" idx="1"/>
          </p:nvPr>
        </p:nvPicPr>
        <p:blipFill>
          <a:blip r:embed="rId2"/>
          <a:stretch>
            <a:fillRect/>
          </a:stretch>
        </p:blipFill>
        <p:spPr>
          <a:xfrm>
            <a:off x="1102680" y="1417638"/>
            <a:ext cx="7014839" cy="50292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Estimating Quantities</a:t>
            </a:r>
            <a:endParaRPr lang="en-US" dirty="0"/>
          </a:p>
        </p:txBody>
      </p:sp>
      <p:sp>
        <p:nvSpPr>
          <p:cNvPr id="3" name="Content Placeholder 2"/>
          <p:cNvSpPr>
            <a:spLocks noGrp="1"/>
          </p:cNvSpPr>
          <p:nvPr>
            <p:ph sz="quarter" idx="1"/>
          </p:nvPr>
        </p:nvSpPr>
        <p:spPr>
          <a:xfrm>
            <a:off x="304800" y="1447800"/>
            <a:ext cx="5562600" cy="5306478"/>
          </a:xfrm>
        </p:spPr>
        <p:txBody>
          <a:bodyPr>
            <a:normAutofit fontScale="92500" lnSpcReduction="10000"/>
          </a:bodyPr>
          <a:lstStyle/>
          <a:p>
            <a:r>
              <a:rPr lang="en-US" dirty="0" smtClean="0"/>
              <a:t>Use these guidelines to determine how much food you’ll need. </a:t>
            </a:r>
          </a:p>
          <a:p>
            <a:pPr lvl="1"/>
            <a:r>
              <a:rPr lang="en-US" dirty="0" smtClean="0"/>
              <a:t>Where normal caloric requirements may be between approximately 2,000 and 2,800 Calories/day/person, the energy requirements for a strenuous or high adventure trip are 3,000 - 5,000 Calories/day/person and winter treks require 1,000 MORE Calories/day than summer treks. </a:t>
            </a:r>
          </a:p>
          <a:p>
            <a:pPr lvl="1"/>
            <a:r>
              <a:rPr lang="en-US" dirty="0" smtClean="0"/>
              <a:t>This translates to about 2 - 2.5 lbs. of (lightweight) food per day per person</a:t>
            </a:r>
          </a:p>
          <a:p>
            <a:pPr lvl="1"/>
            <a:r>
              <a:rPr lang="en-US" dirty="0" smtClean="0"/>
              <a:t>The menu should be nutritionally balanced at about 50% carbohydrates, 25% fats and 25% protein.</a:t>
            </a:r>
          </a:p>
          <a:p>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49232" t="10719" r="2769"/>
          <a:stretch/>
        </p:blipFill>
        <p:spPr>
          <a:xfrm>
            <a:off x="6019800" y="1295400"/>
            <a:ext cx="2971800" cy="5306479"/>
          </a:xfrm>
          <a:prstGeom prst="rect">
            <a:avLst/>
          </a:prstGeom>
        </p:spPr>
      </p:pic>
      <p:sp>
        <p:nvSpPr>
          <p:cNvPr id="8" name="Oval 7"/>
          <p:cNvSpPr/>
          <p:nvPr/>
        </p:nvSpPr>
        <p:spPr>
          <a:xfrm>
            <a:off x="8534400" y="2667000"/>
            <a:ext cx="381000" cy="381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543453" y="3758139"/>
            <a:ext cx="381000" cy="381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543453" y="4381500"/>
            <a:ext cx="381000" cy="381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Nutrition</a:t>
            </a:r>
            <a:endParaRPr lang="en-US" dirty="0"/>
          </a:p>
        </p:txBody>
      </p:sp>
      <p:sp>
        <p:nvSpPr>
          <p:cNvPr id="3" name="Content Placeholder 2"/>
          <p:cNvSpPr>
            <a:spLocks noGrp="1"/>
          </p:cNvSpPr>
          <p:nvPr>
            <p:ph sz="quarter" idx="1"/>
          </p:nvPr>
        </p:nvSpPr>
        <p:spPr>
          <a:xfrm>
            <a:off x="228600" y="1447800"/>
            <a:ext cx="4434840" cy="5181600"/>
          </a:xfrm>
        </p:spPr>
        <p:txBody>
          <a:bodyPr>
            <a:normAutofit fontScale="85000" lnSpcReduction="10000"/>
          </a:bodyPr>
          <a:lstStyle/>
          <a:p>
            <a:r>
              <a:rPr lang="en-US" b="1" dirty="0" smtClean="0"/>
              <a:t>Carbohydrates</a:t>
            </a:r>
            <a:r>
              <a:rPr lang="en-US" dirty="0" smtClean="0"/>
              <a:t> are easily digested and release energy in minutes, but their energy is rapidly consumed. </a:t>
            </a:r>
          </a:p>
          <a:p>
            <a:r>
              <a:rPr lang="en-US" dirty="0" smtClean="0"/>
              <a:t>During cold, wet weather it is important to continuously stoke up with carbohydrates and it is recommended that you eat lunch "from breakfast to dinner" or snack frequently on carbohydrates during the day.  </a:t>
            </a:r>
          </a:p>
          <a:p>
            <a:r>
              <a:rPr lang="en-US" dirty="0" smtClean="0"/>
              <a:t>Carbohydrates come from starches (potatoes, rice, pasta), cereals, fruit, nuts (trail mix or </a:t>
            </a:r>
            <a:r>
              <a:rPr lang="en-US" dirty="0" err="1" smtClean="0"/>
              <a:t>gorp</a:t>
            </a:r>
            <a:r>
              <a:rPr lang="en-US" dirty="0" smtClean="0"/>
              <a:t>!), honey and candy (esp. hard candy). </a:t>
            </a:r>
          </a:p>
        </p:txBody>
      </p:sp>
      <p:pic>
        <p:nvPicPr>
          <p:cNvPr id="5" name="Content Placeholder 4"/>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4663440" y="1524000"/>
            <a:ext cx="4260920" cy="2697162"/>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Nutrition</a:t>
            </a:r>
            <a:endParaRPr lang="en-US" dirty="0"/>
          </a:p>
        </p:txBody>
      </p:sp>
      <p:sp>
        <p:nvSpPr>
          <p:cNvPr id="3" name="Content Placeholder 2"/>
          <p:cNvSpPr>
            <a:spLocks noGrp="1"/>
          </p:cNvSpPr>
          <p:nvPr>
            <p:ph sz="quarter" idx="1"/>
          </p:nvPr>
        </p:nvSpPr>
        <p:spPr>
          <a:xfrm>
            <a:off x="152400" y="1447800"/>
            <a:ext cx="4343400" cy="5029200"/>
          </a:xfrm>
        </p:spPr>
        <p:txBody>
          <a:bodyPr>
            <a:normAutofit/>
          </a:bodyPr>
          <a:lstStyle/>
          <a:p>
            <a:r>
              <a:rPr lang="en-US" sz="2200" b="1" dirty="0" smtClean="0"/>
              <a:t>Protein</a:t>
            </a:r>
            <a:r>
              <a:rPr lang="en-US" sz="2200" dirty="0" smtClean="0"/>
              <a:t> is more difficult to digest and the energy boost takes longer to take effect. </a:t>
            </a:r>
          </a:p>
          <a:p>
            <a:r>
              <a:rPr lang="en-US" sz="2200" dirty="0" smtClean="0"/>
              <a:t>High protein foods should be taken in small amounts during the day and concentrated at the evening meal so energy is available for "body repair" and generating body heat while you sleep. </a:t>
            </a:r>
          </a:p>
          <a:p>
            <a:r>
              <a:rPr lang="en-US" sz="2200" dirty="0" smtClean="0"/>
              <a:t>Foods high in protein (other than meats) include instant milk, nuts, and cheese. </a:t>
            </a:r>
          </a:p>
          <a:p>
            <a:endParaRPr lang="en-US" sz="2200" dirty="0"/>
          </a:p>
        </p:txBody>
      </p:sp>
      <p:pic>
        <p:nvPicPr>
          <p:cNvPr id="9" name="Content Placeholder 8"/>
          <p:cNvPicPr>
            <a:picLocks noGrp="1" noChangeAspect="1"/>
          </p:cNvPicPr>
          <p:nvPr>
            <p:ph sz="quarter" idx="2"/>
          </p:nvPr>
        </p:nvPicPr>
        <p:blipFill>
          <a:blip r:embed="rId2"/>
          <a:stretch>
            <a:fillRect/>
          </a:stretch>
        </p:blipFill>
        <p:spPr>
          <a:xfrm>
            <a:off x="4495800" y="1453081"/>
            <a:ext cx="4422323" cy="228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Nutrition</a:t>
            </a:r>
            <a:endParaRPr lang="en-US" dirty="0"/>
          </a:p>
        </p:txBody>
      </p:sp>
      <p:sp>
        <p:nvSpPr>
          <p:cNvPr id="3" name="Content Placeholder 2"/>
          <p:cNvSpPr>
            <a:spLocks noGrp="1"/>
          </p:cNvSpPr>
          <p:nvPr>
            <p:ph sz="quarter" idx="1"/>
          </p:nvPr>
        </p:nvSpPr>
        <p:spPr>
          <a:xfrm>
            <a:off x="347842" y="1447800"/>
            <a:ext cx="4681358" cy="3200400"/>
          </a:xfrm>
        </p:spPr>
        <p:txBody>
          <a:bodyPr>
            <a:normAutofit fontScale="70000" lnSpcReduction="20000"/>
          </a:bodyPr>
          <a:lstStyle/>
          <a:p>
            <a:r>
              <a:rPr lang="en-US" sz="3100" b="1" dirty="0" smtClean="0"/>
              <a:t>Fats</a:t>
            </a:r>
            <a:r>
              <a:rPr lang="en-US" sz="3100" dirty="0" smtClean="0"/>
              <a:t> produce energy that is consumed by the body over comparatively long periods and have over twice the energy of proteins. </a:t>
            </a:r>
          </a:p>
          <a:p>
            <a:r>
              <a:rPr lang="en-US" sz="3100" dirty="0" smtClean="0"/>
              <a:t>Fats provide us with 9 calories per gram and are much more energy-rich, or energy-dense, than carbohydrates or proteins. </a:t>
            </a:r>
          </a:p>
          <a:p>
            <a:pPr lvl="1"/>
            <a:r>
              <a:rPr lang="en-US" sz="2600" dirty="0" smtClean="0"/>
              <a:t>Carbohydrates and proteins provide us with 4 calories per gram. </a:t>
            </a:r>
          </a:p>
          <a:p>
            <a:endParaRPr lang="en-US" dirty="0" smtClean="0"/>
          </a:p>
        </p:txBody>
      </p:sp>
      <p:sp>
        <p:nvSpPr>
          <p:cNvPr id="9" name="Content Placeholder 8"/>
          <p:cNvSpPr>
            <a:spLocks noGrp="1"/>
          </p:cNvSpPr>
          <p:nvPr>
            <p:ph sz="quarter" idx="2"/>
          </p:nvPr>
        </p:nvSpPr>
        <p:spPr>
          <a:xfrm>
            <a:off x="347842" y="4537743"/>
            <a:ext cx="8567558" cy="1362074"/>
          </a:xfrm>
        </p:spPr>
        <p:txBody>
          <a:bodyPr>
            <a:normAutofit fontScale="70000" lnSpcReduction="20000"/>
          </a:bodyPr>
          <a:lstStyle/>
          <a:p>
            <a:r>
              <a:rPr lang="en-US" sz="3100" dirty="0"/>
              <a:t>Fats, like proteins, are harder to digest, so they should be consumed in small quantities during the day and most of the daily fat intake should be concentrated in the dinner menu. </a:t>
            </a:r>
          </a:p>
          <a:p>
            <a:r>
              <a:rPr lang="en-US" sz="3100" dirty="0"/>
              <a:t>Foods high in fats include peanut butter and cheese. </a:t>
            </a:r>
          </a:p>
          <a:p>
            <a:endParaRPr lang="en-US" dirty="0"/>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b="4955"/>
          <a:stretch/>
        </p:blipFill>
        <p:spPr>
          <a:xfrm>
            <a:off x="5029200" y="1417638"/>
            <a:ext cx="3919657" cy="25447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Packing Foods for Backpacking </a:t>
            </a:r>
            <a:endParaRPr lang="en-US" dirty="0"/>
          </a:p>
        </p:txBody>
      </p:sp>
      <p:sp>
        <p:nvSpPr>
          <p:cNvPr id="3" name="Content Placeholder 2"/>
          <p:cNvSpPr>
            <a:spLocks noGrp="1"/>
          </p:cNvSpPr>
          <p:nvPr>
            <p:ph sz="quarter" idx="1"/>
          </p:nvPr>
        </p:nvSpPr>
        <p:spPr>
          <a:xfrm>
            <a:off x="304800" y="1447800"/>
            <a:ext cx="4800600" cy="5105400"/>
          </a:xfrm>
        </p:spPr>
        <p:txBody>
          <a:bodyPr>
            <a:normAutofit fontScale="62500" lnSpcReduction="20000"/>
          </a:bodyPr>
          <a:lstStyle/>
          <a:p>
            <a:r>
              <a:rPr lang="en-US" b="1" dirty="0"/>
              <a:t>Repackage ingredients and meals </a:t>
            </a:r>
            <a:r>
              <a:rPr lang="en-US" dirty="0"/>
              <a:t>into Ziploc freezer bags which are more durable than regular bags. This will minimize space and weight.  Cut off the instructions and include it with the meal ingredients. Ziploc bags can be re-used while on the trail to organize necessities, trash, or to keep items dry and clean</a:t>
            </a:r>
            <a:r>
              <a:rPr lang="en-US" dirty="0" smtClean="0"/>
              <a:t>.</a:t>
            </a:r>
          </a:p>
          <a:p>
            <a:r>
              <a:rPr lang="en-US" b="1" dirty="0"/>
              <a:t>Label each Ziploc bag. </a:t>
            </a:r>
            <a:r>
              <a:rPr lang="en-US" dirty="0"/>
              <a:t>Write down the meal name, amount of water to add, simmer time, or any other specific cooking instructions. Write it on the bag itself, or on a small slip of paper that you can insert inside the bag. </a:t>
            </a:r>
            <a:endParaRPr lang="en-US" dirty="0" smtClean="0"/>
          </a:p>
          <a:p>
            <a:r>
              <a:rPr lang="en-US" b="1" dirty="0"/>
              <a:t>Group all ingredients by meals</a:t>
            </a:r>
            <a:r>
              <a:rPr lang="en-US" dirty="0"/>
              <a:t> and put into larger (gallon size) Ziploc bags</a:t>
            </a:r>
            <a:r>
              <a:rPr lang="en-US" dirty="0" smtClean="0"/>
              <a:t>.</a:t>
            </a:r>
          </a:p>
          <a:p>
            <a:r>
              <a:rPr lang="en-US" b="1" dirty="0"/>
              <a:t>Double bag powdered milk </a:t>
            </a:r>
            <a:r>
              <a:rPr lang="en-US" dirty="0"/>
              <a:t>and other powdered drinks. You can put the instructions from the original packing between the bags. </a:t>
            </a:r>
          </a:p>
          <a:p>
            <a:r>
              <a:rPr lang="en-US" b="1" dirty="0"/>
              <a:t>Be careful not to over pack on food! </a:t>
            </a:r>
            <a:r>
              <a:rPr lang="en-US" dirty="0"/>
              <a:t>Remember, we can survive </a:t>
            </a:r>
            <a:r>
              <a:rPr lang="en-US" dirty="0" smtClean="0"/>
              <a:t>several days without food, but drinking water is critical. If you run out of water, do not eat.  Your body requires extra water to digest food. Plan 1.5 – 2 lbs. of total food (including snacks) per person per day.</a:t>
            </a:r>
          </a:p>
          <a:p>
            <a:endParaRPr lang="en-US" dirty="0"/>
          </a:p>
        </p:txBody>
      </p:sp>
      <p:pic>
        <p:nvPicPr>
          <p:cNvPr id="7" name="Content Placeholder 6"/>
          <p:cNvPicPr>
            <a:picLocks noGrp="1" noChangeAspect="1"/>
          </p:cNvPicPr>
          <p:nvPr>
            <p:ph sz="quarter" idx="2"/>
          </p:nvPr>
        </p:nvPicPr>
        <p:blipFill>
          <a:blip r:embed="rId2"/>
          <a:stretch>
            <a:fillRect/>
          </a:stretch>
        </p:blipFill>
        <p:spPr>
          <a:xfrm>
            <a:off x="5257800" y="1371600"/>
            <a:ext cx="3631829" cy="4355412"/>
          </a:xfrm>
          <a:prstGeom prst="rect">
            <a:avLst/>
          </a:prstGeom>
        </p:spPr>
      </p:pic>
    </p:spTree>
    <p:extLst>
      <p:ext uri="{BB962C8B-B14F-4D97-AF65-F5344CB8AC3E}">
        <p14:creationId xmlns:p14="http://schemas.microsoft.com/office/powerpoint/2010/main" val="2071077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Trail Baking </a:t>
            </a:r>
            <a:r>
              <a:rPr lang="en-US" b="1" dirty="0" smtClean="0"/>
              <a:t>Techniques</a:t>
            </a:r>
            <a:endParaRPr lang="en-US" dirty="0"/>
          </a:p>
        </p:txBody>
      </p:sp>
      <p:sp>
        <p:nvSpPr>
          <p:cNvPr id="3" name="Content Placeholder 2"/>
          <p:cNvSpPr>
            <a:spLocks noGrp="1"/>
          </p:cNvSpPr>
          <p:nvPr>
            <p:ph sz="quarter" idx="1"/>
          </p:nvPr>
        </p:nvSpPr>
        <p:spPr>
          <a:xfrm>
            <a:off x="304800" y="1447800"/>
            <a:ext cx="4572000" cy="4953000"/>
          </a:xfrm>
        </p:spPr>
        <p:txBody>
          <a:bodyPr>
            <a:normAutofit fontScale="92500" lnSpcReduction="20000"/>
          </a:bodyPr>
          <a:lstStyle/>
          <a:p>
            <a:r>
              <a:rPr lang="en-US" dirty="0" smtClean="0"/>
              <a:t>Have </a:t>
            </a:r>
            <a:r>
              <a:rPr lang="en-US" dirty="0"/>
              <a:t>you ever wished you could have a hot biscuit or muffin in the morning but not carry a ton of weight or a huge pot? You can!</a:t>
            </a:r>
          </a:p>
          <a:p>
            <a:r>
              <a:rPr lang="en-US" dirty="0" smtClean="0"/>
              <a:t>Smooth </a:t>
            </a:r>
            <a:r>
              <a:rPr lang="en-US" dirty="0"/>
              <a:t>out a new windscreen and lay your kettle on top. </a:t>
            </a:r>
            <a:endParaRPr lang="en-US" dirty="0" smtClean="0"/>
          </a:p>
          <a:p>
            <a:r>
              <a:rPr lang="en-US" dirty="0" smtClean="0"/>
              <a:t>Trace </a:t>
            </a:r>
            <a:r>
              <a:rPr lang="en-US" dirty="0"/>
              <a:t>the shape and then, using scissors, cut it out. </a:t>
            </a:r>
            <a:endParaRPr lang="en-US" dirty="0" smtClean="0"/>
          </a:p>
          <a:p>
            <a:r>
              <a:rPr lang="en-US" dirty="0" smtClean="0"/>
              <a:t>Trim </a:t>
            </a:r>
            <a:r>
              <a:rPr lang="en-US" dirty="0"/>
              <a:t>it down a bit so that it will fit in your pot, about 1/4″ smaller than the inside of the pot. </a:t>
            </a:r>
            <a:endParaRPr lang="en-US" dirty="0" smtClean="0"/>
          </a:p>
          <a:p>
            <a:r>
              <a:rPr lang="en-US" dirty="0" smtClean="0"/>
              <a:t>You </a:t>
            </a:r>
            <a:r>
              <a:rPr lang="en-US" dirty="0"/>
              <a:t>want it so you can drop it into the pot.</a:t>
            </a:r>
          </a:p>
          <a:p>
            <a:endParaRPr lang="en-US" dirty="0"/>
          </a:p>
        </p:txBody>
      </p:sp>
      <p:pic>
        <p:nvPicPr>
          <p:cNvPr id="8" name="Content Placeholder 7" descr="OLYMPUS DIGITAL CAMERA"/>
          <p:cNvPicPr>
            <a:picLocks noGrp="1"/>
          </p:cNvPicPr>
          <p:nvPr>
            <p:ph sz="quarter" idx="2"/>
          </p:nvPr>
        </p:nvPicPr>
        <p:blipFill>
          <a:blip r:embed="rId2" cstate="print">
            <a:grayscl/>
          </a:blip>
          <a:srcRect/>
          <a:stretch>
            <a:fillRect/>
          </a:stretch>
        </p:blipFill>
        <p:spPr bwMode="auto">
          <a:xfrm>
            <a:off x="5029200" y="1524000"/>
            <a:ext cx="3749675" cy="2812256"/>
          </a:xfrm>
          <a:prstGeom prst="rect">
            <a:avLst/>
          </a:prstGeom>
          <a:noFill/>
          <a:ln w="9525">
            <a:noFill/>
            <a:miter lim="800000"/>
            <a:headEnd/>
            <a:tailEnd/>
          </a:ln>
        </p:spPr>
      </p:pic>
    </p:spTree>
    <p:extLst>
      <p:ext uri="{BB962C8B-B14F-4D97-AF65-F5344CB8AC3E}">
        <p14:creationId xmlns:p14="http://schemas.microsoft.com/office/powerpoint/2010/main" val="701826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Trail Baking Techniques</a:t>
            </a:r>
            <a:endParaRPr lang="en-US" dirty="0"/>
          </a:p>
        </p:txBody>
      </p:sp>
      <p:sp>
        <p:nvSpPr>
          <p:cNvPr id="3" name="Content Placeholder 2"/>
          <p:cNvSpPr>
            <a:spLocks noGrp="1"/>
          </p:cNvSpPr>
          <p:nvPr>
            <p:ph sz="quarter" idx="1"/>
          </p:nvPr>
        </p:nvSpPr>
        <p:spPr>
          <a:xfrm>
            <a:off x="304800" y="1447800"/>
            <a:ext cx="4358640" cy="4572000"/>
          </a:xfrm>
        </p:spPr>
        <p:txBody>
          <a:bodyPr>
            <a:normAutofit fontScale="92500" lnSpcReduction="20000"/>
          </a:bodyPr>
          <a:lstStyle/>
          <a:p>
            <a:r>
              <a:rPr lang="en-US" dirty="0"/>
              <a:t>Using a ruler trace a grid of 1/2″ squares on it. </a:t>
            </a:r>
            <a:endParaRPr lang="en-US" dirty="0" smtClean="0"/>
          </a:p>
          <a:p>
            <a:r>
              <a:rPr lang="en-US" dirty="0" smtClean="0"/>
              <a:t>Use </a:t>
            </a:r>
            <a:r>
              <a:rPr lang="en-US" dirty="0"/>
              <a:t>a tiny Phillips head screwdriver or awl to do </a:t>
            </a:r>
            <a:r>
              <a:rPr lang="en-US" dirty="0" smtClean="0"/>
              <a:t>this by </a:t>
            </a:r>
            <a:r>
              <a:rPr lang="en-US" dirty="0"/>
              <a:t>gently </a:t>
            </a:r>
            <a:r>
              <a:rPr lang="en-US" dirty="0" smtClean="0"/>
              <a:t>dragging </a:t>
            </a:r>
            <a:r>
              <a:rPr lang="en-US" dirty="0"/>
              <a:t>the screwdriver or awl on the metal to leave a light line. </a:t>
            </a:r>
            <a:endParaRPr lang="en-US" dirty="0" smtClean="0"/>
          </a:p>
          <a:p>
            <a:r>
              <a:rPr lang="en-US" dirty="0" smtClean="0"/>
              <a:t>Find </a:t>
            </a:r>
            <a:r>
              <a:rPr lang="en-US" dirty="0"/>
              <a:t>a scrap piece of wood to set your circle on top of. </a:t>
            </a:r>
            <a:endParaRPr lang="en-US" dirty="0" smtClean="0"/>
          </a:p>
          <a:p>
            <a:r>
              <a:rPr lang="en-US" dirty="0" smtClean="0"/>
              <a:t>Use </a:t>
            </a:r>
            <a:r>
              <a:rPr lang="en-US" dirty="0"/>
              <a:t>the </a:t>
            </a:r>
            <a:r>
              <a:rPr lang="en-US" dirty="0" smtClean="0"/>
              <a:t>screwdriver or awl </a:t>
            </a:r>
            <a:r>
              <a:rPr lang="en-US" dirty="0"/>
              <a:t>to punch a hole carefully at the intersection of each square on the grid and also in the center of each square.</a:t>
            </a:r>
          </a:p>
          <a:p>
            <a:endParaRPr lang="en-US" dirty="0"/>
          </a:p>
        </p:txBody>
      </p:sp>
      <p:pic>
        <p:nvPicPr>
          <p:cNvPr id="5" name="Content Placeholder 4" descr="OLYMPUS DIGITAL CAMERA"/>
          <p:cNvPicPr>
            <a:picLocks noGrp="1"/>
          </p:cNvPicPr>
          <p:nvPr>
            <p:ph sz="quarter" idx="2"/>
          </p:nvPr>
        </p:nvPicPr>
        <p:blipFill>
          <a:blip r:embed="rId2" cstate="print">
            <a:grayscl/>
          </a:blip>
          <a:srcRect/>
          <a:stretch>
            <a:fillRect/>
          </a:stretch>
        </p:blipFill>
        <p:spPr bwMode="auto">
          <a:xfrm>
            <a:off x="4937125" y="1524000"/>
            <a:ext cx="3749675" cy="2812256"/>
          </a:xfrm>
          <a:prstGeom prst="rect">
            <a:avLst/>
          </a:prstGeom>
          <a:noFill/>
          <a:ln w="9525">
            <a:noFill/>
            <a:miter lim="800000"/>
            <a:headEnd/>
            <a:tailEnd/>
          </a:ln>
        </p:spPr>
      </p:pic>
    </p:spTree>
    <p:extLst>
      <p:ext uri="{BB962C8B-B14F-4D97-AF65-F5344CB8AC3E}">
        <p14:creationId xmlns:p14="http://schemas.microsoft.com/office/powerpoint/2010/main" val="299821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Trail Baking Techniques</a:t>
            </a:r>
            <a:endParaRPr lang="en-US" dirty="0"/>
          </a:p>
        </p:txBody>
      </p:sp>
      <p:sp>
        <p:nvSpPr>
          <p:cNvPr id="3" name="Content Placeholder 2"/>
          <p:cNvSpPr>
            <a:spLocks noGrp="1"/>
          </p:cNvSpPr>
          <p:nvPr>
            <p:ph sz="quarter" idx="1"/>
          </p:nvPr>
        </p:nvSpPr>
        <p:spPr>
          <a:xfrm>
            <a:off x="381000" y="1447800"/>
            <a:ext cx="4282440" cy="3733800"/>
          </a:xfrm>
        </p:spPr>
        <p:txBody>
          <a:bodyPr>
            <a:normAutofit/>
          </a:bodyPr>
          <a:lstStyle/>
          <a:p>
            <a:r>
              <a:rPr lang="en-US" sz="2400" dirty="0"/>
              <a:t>Cut another piece of the metal about 14″ long and 1″ wide (longer if it is for a pot bigger than the cup shown above). </a:t>
            </a:r>
            <a:endParaRPr lang="en-US" sz="2400" dirty="0" smtClean="0"/>
          </a:p>
          <a:p>
            <a:r>
              <a:rPr lang="en-US" sz="2400" dirty="0" smtClean="0"/>
              <a:t>This </a:t>
            </a:r>
            <a:r>
              <a:rPr lang="en-US" sz="2400" dirty="0"/>
              <a:t>is what sits at the bottom of the pan, and is spiraled, to hold the circle up off of the bottom.</a:t>
            </a:r>
          </a:p>
          <a:p>
            <a:endParaRPr lang="en-US" dirty="0"/>
          </a:p>
        </p:txBody>
      </p:sp>
      <p:pic>
        <p:nvPicPr>
          <p:cNvPr id="5" name="Content Placeholder 4" descr="OLYMPUS DIGITAL CAMERA"/>
          <p:cNvPicPr>
            <a:picLocks noGrp="1"/>
          </p:cNvPicPr>
          <p:nvPr>
            <p:ph sz="quarter" idx="2"/>
          </p:nvPr>
        </p:nvPicPr>
        <p:blipFill>
          <a:blip r:embed="rId2" cstate="print">
            <a:grayscl/>
          </a:blip>
          <a:srcRect/>
          <a:stretch>
            <a:fillRect/>
          </a:stretch>
        </p:blipFill>
        <p:spPr bwMode="auto">
          <a:xfrm>
            <a:off x="5029200" y="1417638"/>
            <a:ext cx="3749675" cy="2812256"/>
          </a:xfrm>
          <a:prstGeom prst="rect">
            <a:avLst/>
          </a:prstGeom>
          <a:noFill/>
          <a:ln w="9525">
            <a:noFill/>
            <a:miter lim="800000"/>
            <a:headEnd/>
            <a:tailEnd/>
          </a:ln>
        </p:spPr>
      </p:pic>
    </p:spTree>
    <p:extLst>
      <p:ext uri="{BB962C8B-B14F-4D97-AF65-F5344CB8AC3E}">
        <p14:creationId xmlns:p14="http://schemas.microsoft.com/office/powerpoint/2010/main" val="167428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Backpacking Meals Made Simple</a:t>
            </a:r>
            <a:endParaRPr lang="en-US" dirty="0"/>
          </a:p>
        </p:txBody>
      </p:sp>
      <p:sp>
        <p:nvSpPr>
          <p:cNvPr id="3" name="Content Placeholder 2"/>
          <p:cNvSpPr>
            <a:spLocks noGrp="1"/>
          </p:cNvSpPr>
          <p:nvPr>
            <p:ph sz="quarter" idx="1"/>
          </p:nvPr>
        </p:nvSpPr>
        <p:spPr>
          <a:xfrm>
            <a:off x="381000" y="1447800"/>
            <a:ext cx="4282440" cy="3276600"/>
          </a:xfrm>
        </p:spPr>
        <p:txBody>
          <a:bodyPr>
            <a:normAutofit fontScale="85000" lnSpcReduction="20000"/>
          </a:bodyPr>
          <a:lstStyle/>
          <a:p>
            <a:r>
              <a:rPr lang="en-US" dirty="0" smtClean="0"/>
              <a:t>Backpacking food does not need to taste like cardboard. </a:t>
            </a:r>
          </a:p>
          <a:p>
            <a:r>
              <a:rPr lang="en-US" dirty="0" smtClean="0"/>
              <a:t>You can eat delicious meals in the backcountry without too much effort and you can usually do it in ONE PAN! </a:t>
            </a:r>
          </a:p>
          <a:p>
            <a:r>
              <a:rPr lang="en-US" dirty="0" smtClean="0"/>
              <a:t>Making your own backpacking meals is a great option compared to buying expensive freeze-dried or dehydrated meals. </a:t>
            </a:r>
          </a:p>
        </p:txBody>
      </p:sp>
      <p:sp>
        <p:nvSpPr>
          <p:cNvPr id="6" name="Content Placeholder 5"/>
          <p:cNvSpPr>
            <a:spLocks noGrp="1"/>
          </p:cNvSpPr>
          <p:nvPr>
            <p:ph sz="quarter" idx="2"/>
          </p:nvPr>
        </p:nvSpPr>
        <p:spPr>
          <a:xfrm>
            <a:off x="381000" y="4648200"/>
            <a:ext cx="8301990" cy="1371600"/>
          </a:xfrm>
        </p:spPr>
        <p:txBody>
          <a:bodyPr>
            <a:normAutofit fontScale="85000" lnSpcReduction="20000"/>
          </a:bodyPr>
          <a:lstStyle/>
          <a:p>
            <a:r>
              <a:rPr lang="en-US" dirty="0"/>
              <a:t>Many backpacking and hiking recipes consist of less expensive, basic foods that can be found at most grocery stores, such as dried milk, rice, or pasta. </a:t>
            </a:r>
          </a:p>
          <a:p>
            <a:r>
              <a:rPr lang="en-US" dirty="0"/>
              <a:t>Many specialty items can be found at online stores.</a:t>
            </a:r>
          </a:p>
          <a:p>
            <a:endParaRPr lang="en-US" dirty="0"/>
          </a:p>
        </p:txBody>
      </p:sp>
      <p:pic>
        <p:nvPicPr>
          <p:cNvPr id="7"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1524000"/>
            <a:ext cx="4001816" cy="266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Trail Baking Techniques</a:t>
            </a:r>
            <a:endParaRPr lang="en-US" dirty="0"/>
          </a:p>
        </p:txBody>
      </p:sp>
      <p:sp>
        <p:nvSpPr>
          <p:cNvPr id="5" name="Content Placeholder 4"/>
          <p:cNvSpPr>
            <a:spLocks noGrp="1"/>
          </p:cNvSpPr>
          <p:nvPr>
            <p:ph sz="quarter" idx="1"/>
          </p:nvPr>
        </p:nvSpPr>
        <p:spPr>
          <a:xfrm>
            <a:off x="228600" y="1449309"/>
            <a:ext cx="4495800" cy="3352800"/>
          </a:xfrm>
        </p:spPr>
        <p:txBody>
          <a:bodyPr>
            <a:normAutofit fontScale="55000" lnSpcReduction="20000"/>
          </a:bodyPr>
          <a:lstStyle/>
          <a:p>
            <a:r>
              <a:rPr lang="en-US" sz="2900" dirty="0"/>
              <a:t>When ready to start baking, put the spiral in the pan. </a:t>
            </a:r>
            <a:endParaRPr lang="en-US" sz="2900" dirty="0" smtClean="0"/>
          </a:p>
          <a:p>
            <a:r>
              <a:rPr lang="en-US" sz="2900" dirty="0" smtClean="0"/>
              <a:t>Put </a:t>
            </a:r>
            <a:r>
              <a:rPr lang="en-US" sz="2900" dirty="0"/>
              <a:t>water in until it is almost to the top of the </a:t>
            </a:r>
            <a:r>
              <a:rPr lang="en-US" sz="2900" dirty="0" smtClean="0"/>
              <a:t>spiral and top </a:t>
            </a:r>
            <a:r>
              <a:rPr lang="en-US" sz="2900" dirty="0"/>
              <a:t>with the circle. </a:t>
            </a:r>
            <a:endParaRPr lang="en-US" sz="2900" dirty="0" smtClean="0"/>
          </a:p>
          <a:p>
            <a:r>
              <a:rPr lang="en-US" sz="2900" dirty="0" smtClean="0"/>
              <a:t>Put </a:t>
            </a:r>
            <a:r>
              <a:rPr lang="en-US" sz="2900" dirty="0"/>
              <a:t>the pan on your stove and bring it to a boil. </a:t>
            </a:r>
            <a:endParaRPr lang="en-US" sz="2900" dirty="0" smtClean="0"/>
          </a:p>
          <a:p>
            <a:r>
              <a:rPr lang="en-US" sz="2900" dirty="0" smtClean="0"/>
              <a:t>As </a:t>
            </a:r>
            <a:r>
              <a:rPr lang="en-US" sz="2900" dirty="0"/>
              <a:t>soon it is boiling lower the stove heat to where it is barely burning, place your item to be baked on the </a:t>
            </a:r>
            <a:r>
              <a:rPr lang="en-US" sz="2900" dirty="0" smtClean="0"/>
              <a:t>disc, </a:t>
            </a:r>
            <a:r>
              <a:rPr lang="en-US" sz="2900" dirty="0"/>
              <a:t>and put the lid on the pan. </a:t>
            </a:r>
            <a:endParaRPr lang="en-US" sz="2900" dirty="0" smtClean="0"/>
          </a:p>
          <a:p>
            <a:r>
              <a:rPr lang="en-US" sz="2900" dirty="0" smtClean="0"/>
              <a:t>Start </a:t>
            </a:r>
            <a:r>
              <a:rPr lang="en-US" sz="2900" dirty="0"/>
              <a:t>the timer for 15 minutes. With the low amount of water in the pan it will continue to gently simmer/boil and conserve fuel use. When the time is up, turn the stove off and let it sit for 5 minutes.</a:t>
            </a:r>
          </a:p>
          <a:p>
            <a:endParaRPr lang="en-US" dirty="0"/>
          </a:p>
        </p:txBody>
      </p:sp>
      <p:sp>
        <p:nvSpPr>
          <p:cNvPr id="11" name="Content Placeholder 10"/>
          <p:cNvSpPr>
            <a:spLocks noGrp="1"/>
          </p:cNvSpPr>
          <p:nvPr>
            <p:ph sz="quarter" idx="2"/>
          </p:nvPr>
        </p:nvSpPr>
        <p:spPr>
          <a:xfrm>
            <a:off x="228600" y="4724400"/>
            <a:ext cx="8703399" cy="1752600"/>
          </a:xfrm>
        </p:spPr>
        <p:txBody>
          <a:bodyPr>
            <a:noAutofit/>
          </a:bodyPr>
          <a:lstStyle/>
          <a:p>
            <a:r>
              <a:rPr lang="en-US" sz="1600" dirty="0" smtClean="0"/>
              <a:t>Do </a:t>
            </a:r>
            <a:r>
              <a:rPr lang="en-US" sz="1600" dirty="0"/>
              <a:t>not take the lid off of the pan while cooking items that raise (biscuits, cakes, etc.) as the cold air can cause the items to flop. </a:t>
            </a:r>
          </a:p>
          <a:p>
            <a:r>
              <a:rPr lang="en-US" sz="1600" dirty="0"/>
              <a:t>15 minutes seems perfect for cooking time, along with a 5 minute rest. </a:t>
            </a:r>
          </a:p>
          <a:p>
            <a:r>
              <a:rPr lang="en-US" sz="1600" dirty="0"/>
              <a:t>While the items don’t get browned, they will be perfectly cooked through, moist and tender as well! </a:t>
            </a:r>
          </a:p>
          <a:p>
            <a:r>
              <a:rPr lang="en-US" sz="1600" dirty="0"/>
              <a:t>The weight of the materials (not counting your pot) is less than 1/4 of an ounce</a:t>
            </a:r>
            <a:r>
              <a:rPr lang="en-US" sz="1600" dirty="0" smtClean="0"/>
              <a:t>.</a:t>
            </a:r>
            <a:endParaRPr lang="en-US" sz="1600" dirty="0"/>
          </a:p>
        </p:txBody>
      </p:sp>
      <p:pic>
        <p:nvPicPr>
          <p:cNvPr id="10" name="Picture 9"/>
          <p:cNvPicPr>
            <a:picLocks noChangeAspect="1"/>
          </p:cNvPicPr>
          <p:nvPr/>
        </p:nvPicPr>
        <p:blipFill>
          <a:blip r:embed="rId2"/>
          <a:stretch>
            <a:fillRect/>
          </a:stretch>
        </p:blipFill>
        <p:spPr>
          <a:xfrm>
            <a:off x="4800600" y="1449309"/>
            <a:ext cx="4131399" cy="3098549"/>
          </a:xfrm>
          <a:prstGeom prst="rect">
            <a:avLst/>
          </a:prstGeom>
        </p:spPr>
      </p:pic>
    </p:spTree>
    <p:extLst>
      <p:ext uri="{BB962C8B-B14F-4D97-AF65-F5344CB8AC3E}">
        <p14:creationId xmlns:p14="http://schemas.microsoft.com/office/powerpoint/2010/main" val="3179492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Trail Baking Techniques</a:t>
            </a:r>
            <a:endParaRPr lang="en-US" dirty="0"/>
          </a:p>
        </p:txBody>
      </p:sp>
      <p:pic>
        <p:nvPicPr>
          <p:cNvPr id="5" name="Picture 4"/>
          <p:cNvPicPr>
            <a:picLocks noChangeAspect="1"/>
          </p:cNvPicPr>
          <p:nvPr/>
        </p:nvPicPr>
        <p:blipFill>
          <a:blip r:embed="rId2"/>
          <a:stretch>
            <a:fillRect/>
          </a:stretch>
        </p:blipFill>
        <p:spPr>
          <a:xfrm>
            <a:off x="265938" y="1497594"/>
            <a:ext cx="5844808" cy="3531606"/>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12554"/>
          <a:stretch/>
        </p:blipFill>
        <p:spPr>
          <a:xfrm>
            <a:off x="5943600" y="1497594"/>
            <a:ext cx="3011326" cy="2581275"/>
          </a:xfrm>
          <a:prstGeom prst="rect">
            <a:avLst/>
          </a:prstGeom>
        </p:spPr>
      </p:pic>
    </p:spTree>
    <p:extLst>
      <p:ext uri="{BB962C8B-B14F-4D97-AF65-F5344CB8AC3E}">
        <p14:creationId xmlns:p14="http://schemas.microsoft.com/office/powerpoint/2010/main" val="1481297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8001000" cy="1143000"/>
          </a:xfrm>
        </p:spPr>
        <p:txBody>
          <a:bodyPr>
            <a:normAutofit fontScale="90000"/>
          </a:bodyPr>
          <a:lstStyle/>
          <a:p>
            <a:r>
              <a:rPr lang="en-US" dirty="0"/>
              <a:t>Backpacking Stove Pot Support Stand</a:t>
            </a:r>
          </a:p>
        </p:txBody>
      </p:sp>
      <p:sp>
        <p:nvSpPr>
          <p:cNvPr id="3" name="Content Placeholder 2"/>
          <p:cNvSpPr>
            <a:spLocks noGrp="1"/>
          </p:cNvSpPr>
          <p:nvPr>
            <p:ph sz="quarter" idx="1"/>
          </p:nvPr>
        </p:nvSpPr>
        <p:spPr>
          <a:xfrm>
            <a:off x="228600" y="1447800"/>
            <a:ext cx="4724400" cy="5105400"/>
          </a:xfrm>
        </p:spPr>
        <p:txBody>
          <a:bodyPr>
            <a:normAutofit fontScale="77500" lnSpcReduction="20000"/>
          </a:bodyPr>
          <a:lstStyle/>
          <a:p>
            <a:r>
              <a:rPr lang="en-US" dirty="0"/>
              <a:t>One of the main problems cooking with most backpacking stoves is the small base upon which the pot sets. If you are not careful, supper can slide off of the stove and spill on the ground.  This is a real bummer at the end of a long hard day of hiking. </a:t>
            </a:r>
            <a:endParaRPr lang="en-US" dirty="0" smtClean="0"/>
          </a:p>
          <a:p>
            <a:r>
              <a:rPr lang="en-US" dirty="0" smtClean="0"/>
              <a:t>You </a:t>
            </a:r>
            <a:r>
              <a:rPr lang="en-US" dirty="0"/>
              <a:t>can reduce this problem with extra support for the pot with a pot stand cut out of 1/2" x 1/2" hardware </a:t>
            </a:r>
            <a:r>
              <a:rPr lang="en-US" dirty="0" smtClean="0"/>
              <a:t>cloth. </a:t>
            </a:r>
            <a:r>
              <a:rPr lang="en-US" dirty="0"/>
              <a:t>Hardware cloth is strong enough to support a pot, but weighs next to nothing.  </a:t>
            </a:r>
            <a:endParaRPr lang="en-US" dirty="0" smtClean="0"/>
          </a:p>
          <a:p>
            <a:r>
              <a:rPr lang="en-US" dirty="0" smtClean="0"/>
              <a:t>The </a:t>
            </a:r>
            <a:r>
              <a:rPr lang="en-US" dirty="0"/>
              <a:t>following instructions are for a MSR Whisperlite stove (older model). Please check that it works with your model. This design can be modified to work with many other stoves.</a:t>
            </a:r>
          </a:p>
        </p:txBody>
      </p:sp>
      <p:pic>
        <p:nvPicPr>
          <p:cNvPr id="5" name="Content Placeholder 4"/>
          <p:cNvPicPr>
            <a:picLocks noGrp="1"/>
          </p:cNvPicPr>
          <p:nvPr>
            <p:ph sz="quarter" idx="2"/>
          </p:nvPr>
        </p:nvPicPr>
        <p:blipFill>
          <a:blip r:embed="rId2" cstate="print">
            <a:grayscl/>
          </a:blip>
          <a:srcRect b="14245"/>
          <a:stretch>
            <a:fillRect/>
          </a:stretch>
        </p:blipFill>
        <p:spPr bwMode="auto">
          <a:xfrm>
            <a:off x="5029200" y="1450834"/>
            <a:ext cx="3749675" cy="1807894"/>
          </a:xfrm>
          <a:prstGeom prst="rect">
            <a:avLst/>
          </a:prstGeom>
          <a:noFill/>
          <a:ln w="9525">
            <a:noFill/>
            <a:miter lim="800000"/>
            <a:headEnd/>
            <a:tailEnd/>
          </a:ln>
        </p:spPr>
      </p:pic>
      <p:sp>
        <p:nvSpPr>
          <p:cNvPr id="6" name="Rectangle 5"/>
          <p:cNvSpPr/>
          <p:nvPr/>
        </p:nvSpPr>
        <p:spPr>
          <a:xfrm>
            <a:off x="4953000" y="3429000"/>
            <a:ext cx="3825875" cy="923330"/>
          </a:xfrm>
          <a:prstGeom prst="rect">
            <a:avLst/>
          </a:prstGeom>
        </p:spPr>
        <p:txBody>
          <a:bodyPr wrap="square">
            <a:spAutoFit/>
          </a:bodyPr>
          <a:lstStyle/>
          <a:p>
            <a:r>
              <a:rPr lang="en-US" i="1" dirty="0">
                <a:latin typeface="Times New Roman" panose="02020603050405020304" pitchFamily="18" charset="0"/>
                <a:ea typeface="Times New Roman" panose="02020603050405020304" pitchFamily="18" charset="0"/>
              </a:rPr>
              <a:t>Whisperlite stove and 1/2" x 1/2" hardware cloth</a:t>
            </a:r>
            <a:r>
              <a:rPr lang="en-US" dirty="0">
                <a:latin typeface="Times New Roman" panose="02020603050405020304" pitchFamily="18" charset="0"/>
                <a:ea typeface="Times New Roman" panose="02020603050405020304" pitchFamily="18" charset="0"/>
              </a:rPr>
              <a:t> </a:t>
            </a:r>
            <a:r>
              <a:rPr lang="en-US" i="1" dirty="0">
                <a:latin typeface="Times New Roman" panose="02020603050405020304" pitchFamily="18" charset="0"/>
                <a:ea typeface="Times New Roman" panose="02020603050405020304" pitchFamily="18" charset="0"/>
              </a:rPr>
              <a:t>pot support shown without windscreen</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71858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8001000" cy="1143000"/>
          </a:xfrm>
        </p:spPr>
        <p:txBody>
          <a:bodyPr>
            <a:normAutofit fontScale="90000"/>
          </a:bodyPr>
          <a:lstStyle/>
          <a:p>
            <a:r>
              <a:rPr lang="en-US" dirty="0"/>
              <a:t>Backpacking Stove Pot Support Stand</a:t>
            </a:r>
          </a:p>
        </p:txBody>
      </p:sp>
      <p:sp>
        <p:nvSpPr>
          <p:cNvPr id="3" name="Content Placeholder 2"/>
          <p:cNvSpPr>
            <a:spLocks noGrp="1"/>
          </p:cNvSpPr>
          <p:nvPr>
            <p:ph sz="quarter" idx="1"/>
          </p:nvPr>
        </p:nvSpPr>
        <p:spPr>
          <a:xfrm>
            <a:off x="457200" y="1447800"/>
            <a:ext cx="4343400" cy="4572000"/>
          </a:xfrm>
        </p:spPr>
        <p:txBody>
          <a:bodyPr>
            <a:normAutofit lnSpcReduction="10000"/>
          </a:bodyPr>
          <a:lstStyle/>
          <a:p>
            <a:r>
              <a:rPr lang="en-US" dirty="0"/>
              <a:t>Tools and Supplies Needed: </a:t>
            </a:r>
          </a:p>
          <a:p>
            <a:pPr lvl="1"/>
            <a:r>
              <a:rPr lang="en-US" dirty="0"/>
              <a:t>Wire cutters</a:t>
            </a:r>
          </a:p>
          <a:p>
            <a:pPr lvl="1"/>
            <a:r>
              <a:rPr lang="en-US" dirty="0"/>
              <a:t>Coarse sand paper or metal file to smooth wire ends</a:t>
            </a:r>
          </a:p>
          <a:p>
            <a:pPr lvl="1"/>
            <a:r>
              <a:rPr lang="en-US" dirty="0"/>
              <a:t>Scissors</a:t>
            </a:r>
          </a:p>
          <a:p>
            <a:pPr lvl="1"/>
            <a:r>
              <a:rPr lang="en-US" dirty="0"/>
              <a:t>1/2" x 1/2" hardware cloth (sold in hardware stores)</a:t>
            </a:r>
          </a:p>
          <a:p>
            <a:pPr lvl="1"/>
            <a:r>
              <a:rPr lang="en-US" dirty="0"/>
              <a:t>Aluminum windscreen material or aluminum pie pan </a:t>
            </a:r>
          </a:p>
          <a:p>
            <a:endParaRPr lang="en-US" dirty="0"/>
          </a:p>
        </p:txBody>
      </p:sp>
      <p:sp>
        <p:nvSpPr>
          <p:cNvPr id="6" name="Rectangle 5"/>
          <p:cNvSpPr/>
          <p:nvPr/>
        </p:nvSpPr>
        <p:spPr>
          <a:xfrm>
            <a:off x="4971075" y="5287091"/>
            <a:ext cx="3715725" cy="369332"/>
          </a:xfrm>
          <a:prstGeom prst="rect">
            <a:avLst/>
          </a:prstGeom>
        </p:spPr>
        <p:txBody>
          <a:bodyPr wrap="square">
            <a:spAutoFit/>
          </a:bodyPr>
          <a:lstStyle/>
          <a:p>
            <a:pPr algn="ctr"/>
            <a:r>
              <a:rPr lang="en-US" i="1" dirty="0"/>
              <a:t>½ </a:t>
            </a:r>
            <a:r>
              <a:rPr lang="en-US" i="1" dirty="0" smtClean="0"/>
              <a:t>inch </a:t>
            </a:r>
            <a:r>
              <a:rPr lang="en-US" i="1" dirty="0"/>
              <a:t>hardware cloth</a:t>
            </a:r>
            <a:endParaRPr lang="en-US" dirty="0"/>
          </a:p>
        </p:txBody>
      </p:sp>
      <p:pic>
        <p:nvPicPr>
          <p:cNvPr id="8" name="Content Placeholder 7"/>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4971075" y="1524000"/>
            <a:ext cx="3749675" cy="3656729"/>
          </a:xfrm>
          <a:prstGeom prst="rect">
            <a:avLst/>
          </a:prstGeom>
        </p:spPr>
      </p:pic>
    </p:spTree>
    <p:extLst>
      <p:ext uri="{BB962C8B-B14F-4D97-AF65-F5344CB8AC3E}">
        <p14:creationId xmlns:p14="http://schemas.microsoft.com/office/powerpoint/2010/main" val="1904891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077200" cy="1143000"/>
          </a:xfrm>
        </p:spPr>
        <p:txBody>
          <a:bodyPr>
            <a:normAutofit fontScale="90000"/>
          </a:bodyPr>
          <a:lstStyle/>
          <a:p>
            <a:r>
              <a:rPr lang="en-US" dirty="0"/>
              <a:t>Backpacking Stove Pot Support Stand</a:t>
            </a:r>
          </a:p>
        </p:txBody>
      </p:sp>
      <p:sp>
        <p:nvSpPr>
          <p:cNvPr id="4" name="Content Placeholder 3"/>
          <p:cNvSpPr>
            <a:spLocks noGrp="1"/>
          </p:cNvSpPr>
          <p:nvPr>
            <p:ph sz="quarter" idx="1"/>
          </p:nvPr>
        </p:nvSpPr>
        <p:spPr/>
        <p:txBody>
          <a:bodyPr>
            <a:normAutofit lnSpcReduction="10000"/>
          </a:bodyPr>
          <a:lstStyle/>
          <a:p>
            <a:r>
              <a:rPr lang="en-US" dirty="0"/>
              <a:t>Cut the hardware cloth to the desired height and length for your pots and stove with the wire cutters. </a:t>
            </a:r>
            <a:endParaRPr lang="en-US" dirty="0" smtClean="0"/>
          </a:p>
          <a:p>
            <a:r>
              <a:rPr lang="en-US" dirty="0" smtClean="0"/>
              <a:t>For older model Whisperlite Stoves, cut </a:t>
            </a:r>
            <a:r>
              <a:rPr lang="en-US" dirty="0"/>
              <a:t>a strip of 1/2" x 1/2" hardware cloth 7 squares high by 44 squares long. </a:t>
            </a:r>
            <a:endParaRPr lang="en-US" dirty="0" smtClean="0"/>
          </a:p>
          <a:p>
            <a:r>
              <a:rPr lang="en-US" dirty="0" smtClean="0"/>
              <a:t>This size works well to keep </a:t>
            </a:r>
            <a:r>
              <a:rPr lang="en-US" dirty="0"/>
              <a:t>the pot close enough to the stove for good heat transfer. </a:t>
            </a:r>
            <a:endParaRPr lang="en-US" dirty="0" smtClean="0"/>
          </a:p>
          <a:p>
            <a:r>
              <a:rPr lang="en-US" dirty="0" smtClean="0"/>
              <a:t>You </a:t>
            </a:r>
            <a:r>
              <a:rPr lang="en-US" dirty="0"/>
              <a:t>will also be able to nest the pot support inside of your pot when packing. </a:t>
            </a:r>
            <a:endParaRPr lang="en-US" dirty="0" smtClean="0"/>
          </a:p>
          <a:p>
            <a:r>
              <a:rPr lang="en-US" dirty="0" smtClean="0"/>
              <a:t>File </a:t>
            </a:r>
            <a:r>
              <a:rPr lang="en-US" dirty="0"/>
              <a:t>or sand the cut ends to smooth them out.</a:t>
            </a:r>
          </a:p>
          <a:p>
            <a:endParaRPr lang="en-US" dirty="0"/>
          </a:p>
        </p:txBody>
      </p:sp>
    </p:spTree>
    <p:extLst>
      <p:ext uri="{BB962C8B-B14F-4D97-AF65-F5344CB8AC3E}">
        <p14:creationId xmlns:p14="http://schemas.microsoft.com/office/powerpoint/2010/main" val="2889760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8001000" cy="1143000"/>
          </a:xfrm>
        </p:spPr>
        <p:txBody>
          <a:bodyPr>
            <a:normAutofit fontScale="90000"/>
          </a:bodyPr>
          <a:lstStyle/>
          <a:p>
            <a:r>
              <a:rPr lang="en-US" dirty="0"/>
              <a:t>Backpacking Stove Pot Support Stand</a:t>
            </a:r>
          </a:p>
        </p:txBody>
      </p:sp>
      <p:sp>
        <p:nvSpPr>
          <p:cNvPr id="3" name="Content Placeholder 2"/>
          <p:cNvSpPr>
            <a:spLocks noGrp="1"/>
          </p:cNvSpPr>
          <p:nvPr>
            <p:ph sz="quarter" idx="1"/>
          </p:nvPr>
        </p:nvSpPr>
        <p:spPr>
          <a:xfrm>
            <a:off x="228600" y="1447800"/>
            <a:ext cx="4876800" cy="5257800"/>
          </a:xfrm>
        </p:spPr>
        <p:txBody>
          <a:bodyPr>
            <a:normAutofit fontScale="85000" lnSpcReduction="20000"/>
          </a:bodyPr>
          <a:lstStyle/>
          <a:p>
            <a:r>
              <a:rPr lang="en-US" dirty="0"/>
              <a:t>Using an aluminum windscreen or aluminum pie pan and scissors, cut seven 1” x 3/8” strips. </a:t>
            </a:r>
            <a:endParaRPr lang="en-US" dirty="0" smtClean="0"/>
          </a:p>
          <a:p>
            <a:r>
              <a:rPr lang="en-US" dirty="0" smtClean="0"/>
              <a:t>Bend </a:t>
            </a:r>
            <a:r>
              <a:rPr lang="en-US" dirty="0"/>
              <a:t>the hardware cloth into a circle and fasten the ends together by wrapping the 1” x 3/8” strips of aluminum windscreen material around the corresponding wires. </a:t>
            </a:r>
            <a:endParaRPr lang="en-US" dirty="0" smtClean="0"/>
          </a:p>
          <a:p>
            <a:r>
              <a:rPr lang="en-US" dirty="0" smtClean="0"/>
              <a:t>Wrap </a:t>
            </a:r>
            <a:r>
              <a:rPr lang="en-US" dirty="0"/>
              <a:t>the aluminum strips tightly around both wires until it is all used. </a:t>
            </a:r>
            <a:endParaRPr lang="en-US" dirty="0" smtClean="0"/>
          </a:p>
          <a:p>
            <a:r>
              <a:rPr lang="en-US" dirty="0" smtClean="0"/>
              <a:t>The </a:t>
            </a:r>
            <a:r>
              <a:rPr lang="en-US" dirty="0"/>
              <a:t>eraser end of a pencil is useful for pushing the aluminum strips through the squares. </a:t>
            </a:r>
            <a:endParaRPr lang="en-US" dirty="0" smtClean="0"/>
          </a:p>
          <a:p>
            <a:r>
              <a:rPr lang="en-US" dirty="0" smtClean="0"/>
              <a:t>Now </a:t>
            </a:r>
            <a:r>
              <a:rPr lang="en-US" dirty="0"/>
              <a:t>you have a flexible but strong joint holding your pot support </a:t>
            </a:r>
            <a:r>
              <a:rPr lang="en-US" dirty="0" smtClean="0"/>
              <a:t>together. </a:t>
            </a:r>
            <a:endParaRPr lang="en-US" dirty="0"/>
          </a:p>
          <a:p>
            <a:endParaRPr lang="en-US" dirty="0"/>
          </a:p>
        </p:txBody>
      </p:sp>
      <p:pic>
        <p:nvPicPr>
          <p:cNvPr id="5" name="Content Placeholder 4"/>
          <p:cNvPicPr>
            <a:picLocks noGrp="1"/>
          </p:cNvPicPr>
          <p:nvPr>
            <p:ph sz="quarter" idx="2"/>
          </p:nvPr>
        </p:nvPicPr>
        <p:blipFill>
          <a:blip r:embed="rId2" cstate="print">
            <a:grayscl/>
          </a:blip>
          <a:srcRect/>
          <a:stretch>
            <a:fillRect/>
          </a:stretch>
        </p:blipFill>
        <p:spPr bwMode="auto">
          <a:xfrm>
            <a:off x="5107663" y="4433889"/>
            <a:ext cx="3749675" cy="2107286"/>
          </a:xfrm>
          <a:prstGeom prst="rect">
            <a:avLst/>
          </a:prstGeom>
          <a:noFill/>
          <a:ln w="9525">
            <a:noFill/>
            <a:miter lim="800000"/>
            <a:headEnd/>
            <a:tailEnd/>
          </a:ln>
        </p:spPr>
      </p:pic>
      <p:sp>
        <p:nvSpPr>
          <p:cNvPr id="6" name="Rectangle 5"/>
          <p:cNvSpPr/>
          <p:nvPr/>
        </p:nvSpPr>
        <p:spPr>
          <a:xfrm>
            <a:off x="5105400" y="3739186"/>
            <a:ext cx="3825875" cy="654037"/>
          </a:xfrm>
          <a:prstGeom prst="rect">
            <a:avLst/>
          </a:prstGeom>
        </p:spPr>
        <p:txBody>
          <a:bodyPr wrap="square">
            <a:spAutoFit/>
          </a:bodyPr>
          <a:lstStyle/>
          <a:p>
            <a:r>
              <a:rPr lang="en-US" i="1" dirty="0">
                <a:latin typeface="Times New Roman" panose="02020603050405020304" pitchFamily="18" charset="0"/>
                <a:ea typeface="Times New Roman" panose="02020603050405020304" pitchFamily="18" charset="0"/>
              </a:rPr>
              <a:t>Aluminum strips wrapped tightly around the ends makes a strong hinge.</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1397977"/>
            <a:ext cx="3751938" cy="2341209"/>
          </a:xfrm>
          <a:prstGeom prst="rect">
            <a:avLst/>
          </a:prstGeom>
        </p:spPr>
      </p:pic>
    </p:spTree>
    <p:extLst>
      <p:ext uri="{BB962C8B-B14F-4D97-AF65-F5344CB8AC3E}">
        <p14:creationId xmlns:p14="http://schemas.microsoft.com/office/powerpoint/2010/main" val="1935012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8001000" cy="1143000"/>
          </a:xfrm>
        </p:spPr>
        <p:txBody>
          <a:bodyPr>
            <a:normAutofit fontScale="90000"/>
          </a:bodyPr>
          <a:lstStyle/>
          <a:p>
            <a:r>
              <a:rPr lang="en-US" dirty="0"/>
              <a:t>Backpacking Stove Pot Support Stand</a:t>
            </a:r>
          </a:p>
        </p:txBody>
      </p:sp>
      <p:sp>
        <p:nvSpPr>
          <p:cNvPr id="3" name="Content Placeholder 2"/>
          <p:cNvSpPr>
            <a:spLocks noGrp="1"/>
          </p:cNvSpPr>
          <p:nvPr>
            <p:ph sz="quarter" idx="1"/>
          </p:nvPr>
        </p:nvSpPr>
        <p:spPr>
          <a:xfrm>
            <a:off x="914400" y="1447800"/>
            <a:ext cx="7772400" cy="1066800"/>
          </a:xfrm>
        </p:spPr>
        <p:txBody>
          <a:bodyPr>
            <a:normAutofit fontScale="92500" lnSpcReduction="20000"/>
          </a:bodyPr>
          <a:lstStyle/>
          <a:p>
            <a:r>
              <a:rPr lang="en-US" dirty="0"/>
              <a:t>With the wire cutters, cut a notch in the bottom of the pot stand to allow the Whisperlite stove fuel line to pass </a:t>
            </a:r>
            <a:r>
              <a:rPr lang="en-US" dirty="0" smtClean="0"/>
              <a:t>through.</a:t>
            </a:r>
            <a:endParaRPr lang="en-US" dirty="0"/>
          </a:p>
        </p:txBody>
      </p:sp>
      <p:pic>
        <p:nvPicPr>
          <p:cNvPr id="6" name="Picture 5"/>
          <p:cNvPicPr/>
          <p:nvPr/>
        </p:nvPicPr>
        <p:blipFill>
          <a:blip r:embed="rId2" cstate="print">
            <a:grayscl/>
          </a:blip>
          <a:srcRect/>
          <a:stretch>
            <a:fillRect/>
          </a:stretch>
        </p:blipFill>
        <p:spPr bwMode="auto">
          <a:xfrm>
            <a:off x="4648200" y="2593066"/>
            <a:ext cx="4086225" cy="2298065"/>
          </a:xfrm>
          <a:prstGeom prst="rect">
            <a:avLst/>
          </a:prstGeom>
          <a:noFill/>
          <a:ln w="9525">
            <a:noFill/>
            <a:miter lim="800000"/>
            <a:headEnd/>
            <a:tailEnd/>
          </a:ln>
        </p:spPr>
      </p:pic>
      <p:pic>
        <p:nvPicPr>
          <p:cNvPr id="8" name="Picture 7"/>
          <p:cNvPicPr/>
          <p:nvPr/>
        </p:nvPicPr>
        <p:blipFill>
          <a:blip r:embed="rId3" cstate="print">
            <a:grayscl/>
          </a:blip>
          <a:srcRect/>
          <a:stretch>
            <a:fillRect/>
          </a:stretch>
        </p:blipFill>
        <p:spPr bwMode="auto">
          <a:xfrm>
            <a:off x="457200" y="2593066"/>
            <a:ext cx="4086225" cy="2298065"/>
          </a:xfrm>
          <a:prstGeom prst="rect">
            <a:avLst/>
          </a:prstGeom>
          <a:noFill/>
          <a:ln w="9525">
            <a:noFill/>
            <a:miter lim="800000"/>
            <a:headEnd/>
            <a:tailEnd/>
          </a:ln>
        </p:spPr>
      </p:pic>
      <p:sp>
        <p:nvSpPr>
          <p:cNvPr id="9" name="Rectangle 8"/>
          <p:cNvSpPr/>
          <p:nvPr/>
        </p:nvSpPr>
        <p:spPr>
          <a:xfrm>
            <a:off x="1524000" y="4946963"/>
            <a:ext cx="1582484" cy="369332"/>
          </a:xfrm>
          <a:prstGeom prst="rect">
            <a:avLst/>
          </a:prstGeom>
        </p:spPr>
        <p:txBody>
          <a:bodyPr wrap="none">
            <a:spAutoFit/>
          </a:bodyPr>
          <a:lstStyle/>
          <a:p>
            <a:r>
              <a:rPr lang="en-US" i="1" dirty="0">
                <a:latin typeface="Times New Roman" panose="02020603050405020304" pitchFamily="18" charset="0"/>
                <a:ea typeface="Times New Roman" panose="02020603050405020304" pitchFamily="18" charset="0"/>
              </a:rPr>
              <a:t>Fuel line notch</a:t>
            </a:r>
            <a:endParaRPr lang="en-US"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4572000" y="4916785"/>
            <a:ext cx="4162425" cy="646331"/>
          </a:xfrm>
          <a:prstGeom prst="rect">
            <a:avLst/>
          </a:prstGeom>
        </p:spPr>
        <p:txBody>
          <a:bodyPr wrap="square">
            <a:spAutoFit/>
          </a:bodyPr>
          <a:lstStyle/>
          <a:p>
            <a:r>
              <a:rPr lang="en-US" i="1" dirty="0">
                <a:latin typeface="Times New Roman" panose="02020603050405020304" pitchFamily="18" charset="0"/>
                <a:ea typeface="Times New Roman" panose="02020603050405020304" pitchFamily="18" charset="0"/>
              </a:rPr>
              <a:t>Whisperlite fuel line passing through the notch in the pot stand.</a:t>
            </a:r>
            <a:endParaRPr lang="en-US" dirty="0"/>
          </a:p>
        </p:txBody>
      </p:sp>
    </p:spTree>
    <p:extLst>
      <p:ext uri="{BB962C8B-B14F-4D97-AF65-F5344CB8AC3E}">
        <p14:creationId xmlns:p14="http://schemas.microsoft.com/office/powerpoint/2010/main" val="31186121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dirty="0" smtClean="0"/>
              <a:t>Let’s Eat!</a:t>
            </a:r>
            <a:endParaRPr lang="en-US" sz="7200" dirty="0"/>
          </a:p>
        </p:txBody>
      </p:sp>
      <p:pic>
        <p:nvPicPr>
          <p:cNvPr id="1026" name="Picture 2" descr="http://paprikapinot.files.wordpress.com/2012/08/dsc_0329.jpg"/>
          <p:cNvPicPr>
            <a:picLocks noChangeAspect="1" noChangeArrowheads="1"/>
          </p:cNvPicPr>
          <p:nvPr/>
        </p:nvPicPr>
        <p:blipFill>
          <a:blip r:embed="rId2" cstate="print"/>
          <a:srcRect/>
          <a:stretch>
            <a:fillRect/>
          </a:stretch>
        </p:blipFill>
        <p:spPr bwMode="auto">
          <a:xfrm>
            <a:off x="1752600" y="2743200"/>
            <a:ext cx="5715000" cy="3786345"/>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800" b="1" dirty="0" smtClean="0"/>
              <a:t>Prepackaged vs. Home Dehydrated Meals</a:t>
            </a:r>
            <a:endParaRPr lang="en-US" sz="3800" dirty="0"/>
          </a:p>
        </p:txBody>
      </p:sp>
      <p:sp>
        <p:nvSpPr>
          <p:cNvPr id="3" name="Content Placeholder 2"/>
          <p:cNvSpPr>
            <a:spLocks noGrp="1"/>
          </p:cNvSpPr>
          <p:nvPr>
            <p:ph sz="quarter" idx="1"/>
          </p:nvPr>
        </p:nvSpPr>
        <p:spPr>
          <a:xfrm>
            <a:off x="228600" y="1447800"/>
            <a:ext cx="4191000" cy="5105400"/>
          </a:xfrm>
        </p:spPr>
        <p:txBody>
          <a:bodyPr>
            <a:normAutofit fontScale="85000" lnSpcReduction="10000"/>
          </a:bodyPr>
          <a:lstStyle/>
          <a:p>
            <a:r>
              <a:rPr lang="en-US" dirty="0" smtClean="0"/>
              <a:t>When planning your own high adventure trip to a wilderness area, the three major expenses are usually airfare, van rental, and food. </a:t>
            </a:r>
          </a:p>
          <a:p>
            <a:r>
              <a:rPr lang="en-US" dirty="0" smtClean="0"/>
              <a:t>With the first two, you are limited on how much you can save. </a:t>
            </a:r>
          </a:p>
          <a:p>
            <a:pPr lvl="1"/>
            <a:r>
              <a:rPr lang="en-US" dirty="0" smtClean="0"/>
              <a:t>By checking different rental agencies and airlines and adjusting your departure dates you can save some money. </a:t>
            </a:r>
          </a:p>
          <a:p>
            <a:r>
              <a:rPr lang="en-US" dirty="0" smtClean="0"/>
              <a:t>You can guarantee immediate and substantial saving in the cost of food by dehydrating your own meals. </a:t>
            </a:r>
          </a:p>
          <a:p>
            <a:endParaRPr lang="en-US" dirty="0"/>
          </a:p>
        </p:txBody>
      </p:sp>
      <p:pic>
        <p:nvPicPr>
          <p:cNvPr id="14" name="Content Placeholder 13"/>
          <p:cNvPicPr>
            <a:picLocks noGrp="1" noChangeAspect="1"/>
          </p:cNvPicPr>
          <p:nvPr>
            <p:ph sz="quarter" idx="2"/>
          </p:nvPr>
        </p:nvPicPr>
        <p:blipFill>
          <a:blip r:embed="rId2"/>
          <a:stretch>
            <a:fillRect/>
          </a:stretch>
        </p:blipFill>
        <p:spPr>
          <a:xfrm>
            <a:off x="4648200" y="1524000"/>
            <a:ext cx="4390392" cy="3787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274638"/>
            <a:ext cx="8839200" cy="1143000"/>
          </a:xfrm>
        </p:spPr>
        <p:txBody>
          <a:bodyPr>
            <a:noAutofit/>
          </a:bodyPr>
          <a:lstStyle/>
          <a:p>
            <a:r>
              <a:rPr lang="en-US" sz="3800" b="1" dirty="0" smtClean="0"/>
              <a:t>Prepackaged vs. Home Dehydrated Meals</a:t>
            </a:r>
            <a:endParaRPr lang="en-US" sz="3800" dirty="0"/>
          </a:p>
        </p:txBody>
      </p:sp>
      <p:sp>
        <p:nvSpPr>
          <p:cNvPr id="5" name="Content Placeholder 4"/>
          <p:cNvSpPr>
            <a:spLocks noGrp="1"/>
          </p:cNvSpPr>
          <p:nvPr>
            <p:ph sz="quarter" idx="1"/>
          </p:nvPr>
        </p:nvSpPr>
        <p:spPr>
          <a:xfrm>
            <a:off x="381000" y="1447800"/>
            <a:ext cx="5257800" cy="4572000"/>
          </a:xfrm>
        </p:spPr>
        <p:txBody>
          <a:bodyPr>
            <a:normAutofit fontScale="92500"/>
          </a:bodyPr>
          <a:lstStyle/>
          <a:p>
            <a:r>
              <a:rPr lang="en-US" dirty="0" smtClean="0"/>
              <a:t>At $8 - $9 per meal average for a commercial dehydrated meal, that comes out to at least $96 for one dinner (not counting dessert) for a crew of 12. </a:t>
            </a:r>
          </a:p>
          <a:p>
            <a:r>
              <a:rPr lang="en-US" dirty="0" smtClean="0"/>
              <a:t>This is assuming that one package which averages 600 calories is enough for an individual.</a:t>
            </a:r>
          </a:p>
          <a:p>
            <a:pPr lvl="1"/>
            <a:r>
              <a:rPr lang="en-US" dirty="0" smtClean="0"/>
              <a:t>Backpackers will burn somewhere between 3500 to more than 5000 calories per day depending upon their size. </a:t>
            </a:r>
            <a:endParaRPr lang="en-US" dirty="0"/>
          </a:p>
        </p:txBody>
      </p:sp>
      <p:sp>
        <p:nvSpPr>
          <p:cNvPr id="8" name="Content Placeholder 7"/>
          <p:cNvSpPr>
            <a:spLocks noGrp="1"/>
          </p:cNvSpPr>
          <p:nvPr>
            <p:ph sz="quarter" idx="2"/>
          </p:nvPr>
        </p:nvSpPr>
        <p:spPr>
          <a:xfrm>
            <a:off x="381000" y="5791200"/>
            <a:ext cx="8301990" cy="1066800"/>
          </a:xfrm>
        </p:spPr>
        <p:txBody>
          <a:bodyPr>
            <a:normAutofit fontScale="92500"/>
          </a:bodyPr>
          <a:lstStyle/>
          <a:p>
            <a:r>
              <a:rPr lang="en-US" dirty="0" smtClean="0"/>
              <a:t>If your crew is on the trail for 7 days (6 nights) the total cost just for dinners is a minimum of $576. </a:t>
            </a:r>
          </a:p>
          <a:p>
            <a:endParaRPr lang="en-US" dirty="0"/>
          </a:p>
        </p:txBody>
      </p:sp>
      <p:pic>
        <p:nvPicPr>
          <p:cNvPr id="9" name="main-image" descr="http://ecx.images-amazon.com/images/I/515Dc7Eo-5L._SX385_.jpg"/>
          <p:cNvPicPr>
            <a:picLocks noChangeAspect="1"/>
          </p:cNvPicPr>
          <p:nvPr/>
        </p:nvPicPr>
        <p:blipFill>
          <a:blip r:embed="rId3" cstate="print"/>
          <a:srcRect/>
          <a:stretch>
            <a:fillRect/>
          </a:stretch>
        </p:blipFill>
        <p:spPr bwMode="auto">
          <a:xfrm>
            <a:off x="5867400" y="1447800"/>
            <a:ext cx="2971800" cy="3666507"/>
          </a:xfrm>
          <a:prstGeom prst="rect">
            <a:avLst/>
          </a:prstGeom>
          <a:noFill/>
          <a:ln w="9525">
            <a:noFill/>
            <a:miter lim="800000"/>
            <a:headEnd/>
            <a:tailEnd/>
          </a:ln>
        </p:spPr>
      </p:pic>
      <p:sp>
        <p:nvSpPr>
          <p:cNvPr id="10" name="TextBox 9"/>
          <p:cNvSpPr txBox="1"/>
          <p:nvPr/>
        </p:nvSpPr>
        <p:spPr>
          <a:xfrm>
            <a:off x="5867400" y="5181600"/>
            <a:ext cx="2971800" cy="461665"/>
          </a:xfrm>
          <a:prstGeom prst="rect">
            <a:avLst/>
          </a:prstGeom>
          <a:noFill/>
        </p:spPr>
        <p:txBody>
          <a:bodyPr wrap="square" rtlCol="0">
            <a:spAutoFit/>
          </a:bodyPr>
          <a:lstStyle/>
          <a:p>
            <a:pPr algn="ctr"/>
            <a:r>
              <a:rPr lang="en-US" sz="2400" dirty="0"/>
              <a:t>Beef Stew $7.04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500"/>
                                        <p:tgtEl>
                                          <p:spTgt spid="5">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8" grpId="0" build="p"/>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73162"/>
          </a:xfrm>
        </p:spPr>
        <p:txBody>
          <a:bodyPr>
            <a:normAutofit fontScale="90000"/>
          </a:bodyPr>
          <a:lstStyle/>
          <a:p>
            <a:r>
              <a:rPr lang="en-US" b="1" dirty="0" smtClean="0"/>
              <a:t>Prepackaged vs. Home Dehydrated Meals</a:t>
            </a:r>
            <a:endParaRPr lang="en-US" dirty="0"/>
          </a:p>
        </p:txBody>
      </p:sp>
      <p:sp>
        <p:nvSpPr>
          <p:cNvPr id="3" name="Content Placeholder 2"/>
          <p:cNvSpPr>
            <a:spLocks noGrp="1"/>
          </p:cNvSpPr>
          <p:nvPr>
            <p:ph sz="quarter" idx="1"/>
          </p:nvPr>
        </p:nvSpPr>
        <p:spPr>
          <a:xfrm>
            <a:off x="457200" y="1447800"/>
            <a:ext cx="4495800" cy="3352800"/>
          </a:xfrm>
        </p:spPr>
        <p:txBody>
          <a:bodyPr>
            <a:normAutofit fontScale="92500" lnSpcReduction="10000"/>
          </a:bodyPr>
          <a:lstStyle/>
          <a:p>
            <a:r>
              <a:rPr lang="en-US" dirty="0" smtClean="0"/>
              <a:t>By dehydrating your own meals and purchasing additional ingredients at a local grocery store, you can easily cut this cost by more than two thirds. </a:t>
            </a:r>
          </a:p>
          <a:p>
            <a:r>
              <a:rPr lang="en-US" dirty="0" smtClean="0"/>
              <a:t>For under $70 you can obtain everything you need to begin the process of dehydration. </a:t>
            </a:r>
          </a:p>
        </p:txBody>
      </p:sp>
      <p:sp>
        <p:nvSpPr>
          <p:cNvPr id="4" name="Content Placeholder 3"/>
          <p:cNvSpPr>
            <a:spLocks noGrp="1"/>
          </p:cNvSpPr>
          <p:nvPr>
            <p:ph sz="quarter" idx="2"/>
          </p:nvPr>
        </p:nvSpPr>
        <p:spPr>
          <a:xfrm>
            <a:off x="457200" y="4800600"/>
            <a:ext cx="8225790" cy="1752600"/>
          </a:xfrm>
        </p:spPr>
        <p:txBody>
          <a:bodyPr>
            <a:normAutofit fontScale="92500" lnSpcReduction="10000"/>
          </a:bodyPr>
          <a:lstStyle/>
          <a:p>
            <a:r>
              <a:rPr lang="en-US" dirty="0" smtClean="0"/>
              <a:t>In other words, after just two evening meals you will have saved more than enough money to pay for the dehydrator and add-ons. </a:t>
            </a:r>
          </a:p>
          <a:p>
            <a:endParaRPr lang="en-US" dirty="0"/>
          </a:p>
        </p:txBody>
      </p:sp>
      <p:pic>
        <p:nvPicPr>
          <p:cNvPr id="5" name="Picture 4" descr="Product Details"/>
          <p:cNvPicPr>
            <a:picLocks noChangeAspect="1"/>
          </p:cNvPicPr>
          <p:nvPr/>
        </p:nvPicPr>
        <p:blipFill>
          <a:blip r:embed="rId2" cstate="print"/>
          <a:srcRect/>
          <a:stretch>
            <a:fillRect/>
          </a:stretch>
        </p:blipFill>
        <p:spPr bwMode="auto">
          <a:xfrm>
            <a:off x="5334000" y="914400"/>
            <a:ext cx="3048000" cy="3048000"/>
          </a:xfrm>
          <a:prstGeom prst="rect">
            <a:avLst/>
          </a:prstGeom>
          <a:noFill/>
          <a:ln w="9525">
            <a:noFill/>
            <a:miter lim="800000"/>
            <a:headEnd/>
            <a:tailEnd/>
          </a:ln>
        </p:spPr>
      </p:pic>
      <p:sp>
        <p:nvSpPr>
          <p:cNvPr id="6" name="TextBox 5"/>
          <p:cNvSpPr txBox="1"/>
          <p:nvPr/>
        </p:nvSpPr>
        <p:spPr>
          <a:xfrm>
            <a:off x="5029200" y="3962400"/>
            <a:ext cx="3810000" cy="1107996"/>
          </a:xfrm>
          <a:prstGeom prst="rect">
            <a:avLst/>
          </a:prstGeom>
          <a:noFill/>
        </p:spPr>
        <p:txBody>
          <a:bodyPr wrap="square" rtlCol="0">
            <a:spAutoFit/>
          </a:bodyPr>
          <a:lstStyle/>
          <a:p>
            <a:pPr algn="ctr"/>
            <a:r>
              <a:rPr lang="en-US" sz="2400" dirty="0"/>
              <a:t>Nesco 600-Watt Food </a:t>
            </a:r>
            <a:endParaRPr lang="en-US" sz="2400" dirty="0" smtClean="0"/>
          </a:p>
          <a:p>
            <a:pPr algn="ctr"/>
            <a:r>
              <a:rPr lang="en-US" sz="2400" dirty="0" smtClean="0"/>
              <a:t>Dehydrator $68.47</a:t>
            </a:r>
            <a:endParaRPr lang="en-US" sz="2400" dirty="0"/>
          </a:p>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fade">
                                      <p:cBhvr>
                                        <p:cTn id="2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74638"/>
            <a:ext cx="8458200" cy="1143000"/>
          </a:xfrm>
        </p:spPr>
        <p:txBody>
          <a:bodyPr>
            <a:normAutofit fontScale="90000"/>
          </a:bodyPr>
          <a:lstStyle/>
          <a:p>
            <a:r>
              <a:rPr lang="en-US" b="1" dirty="0" smtClean="0"/>
              <a:t>Prepackaged vs. Home Dehydrated Meals</a:t>
            </a:r>
            <a:endParaRPr lang="en-US" dirty="0"/>
          </a:p>
        </p:txBody>
      </p:sp>
      <p:sp>
        <p:nvSpPr>
          <p:cNvPr id="5" name="Content Placeholder 4"/>
          <p:cNvSpPr>
            <a:spLocks noGrp="1"/>
          </p:cNvSpPr>
          <p:nvPr>
            <p:ph sz="quarter" idx="1"/>
          </p:nvPr>
        </p:nvSpPr>
        <p:spPr>
          <a:xfrm>
            <a:off x="304800" y="1447800"/>
            <a:ext cx="4876800" cy="4191000"/>
          </a:xfrm>
        </p:spPr>
        <p:txBody>
          <a:bodyPr>
            <a:normAutofit fontScale="92500"/>
          </a:bodyPr>
          <a:lstStyle/>
          <a:p>
            <a:r>
              <a:rPr lang="en-US" dirty="0" smtClean="0"/>
              <a:t>Shorten the total time needed to dehydrate by one third by adding the following extras:</a:t>
            </a:r>
          </a:p>
          <a:p>
            <a:r>
              <a:rPr lang="en-US" dirty="0" smtClean="0"/>
              <a:t>Nesco LT-2SG Add-A-Tray, Set of 2, $13.99</a:t>
            </a:r>
          </a:p>
          <a:p>
            <a:r>
              <a:rPr lang="en-US" dirty="0" smtClean="0"/>
              <a:t>Nesco LSS-2-6 Fruit Roll Sheets, Set of 2, $14.53</a:t>
            </a:r>
          </a:p>
          <a:p>
            <a:r>
              <a:rPr lang="en-US" dirty="0" smtClean="0"/>
              <a:t>Nesco LM-2-6 Clean-A-Screen Tray, Set of 2, $8.15 </a:t>
            </a:r>
          </a:p>
          <a:p>
            <a:endParaRPr lang="en-US" dirty="0"/>
          </a:p>
        </p:txBody>
      </p:sp>
      <p:sp>
        <p:nvSpPr>
          <p:cNvPr id="9" name="Content Placeholder 8"/>
          <p:cNvSpPr>
            <a:spLocks noGrp="1"/>
          </p:cNvSpPr>
          <p:nvPr>
            <p:ph sz="quarter" idx="2"/>
          </p:nvPr>
        </p:nvSpPr>
        <p:spPr>
          <a:xfrm>
            <a:off x="304800" y="5257800"/>
            <a:ext cx="8378190" cy="1371600"/>
          </a:xfrm>
        </p:spPr>
        <p:txBody>
          <a:bodyPr>
            <a:normAutofit fontScale="92500"/>
          </a:bodyPr>
          <a:lstStyle/>
          <a:p>
            <a:r>
              <a:rPr lang="en-US" dirty="0" smtClean="0"/>
              <a:t>Additional Clean-A Screen Trays can shorten your total dehydrating time even more.</a:t>
            </a:r>
          </a:p>
          <a:p>
            <a:r>
              <a:rPr lang="en-US" dirty="0" smtClean="0"/>
              <a:t>All of the above prices were obtained from Amazon.com.</a:t>
            </a:r>
          </a:p>
          <a:p>
            <a:endParaRPr lang="en-US" dirty="0"/>
          </a:p>
        </p:txBody>
      </p:sp>
      <p:pic>
        <p:nvPicPr>
          <p:cNvPr id="11266" name="Picture 2" descr="http://www.nesco.com/i/s_p/wt2_500_x_500_lightened_trays.jpg"/>
          <p:cNvPicPr>
            <a:picLocks noChangeAspect="1" noChangeArrowheads="1"/>
          </p:cNvPicPr>
          <p:nvPr/>
        </p:nvPicPr>
        <p:blipFill>
          <a:blip r:embed="rId2" cstate="print"/>
          <a:srcRect/>
          <a:stretch>
            <a:fillRect/>
          </a:stretch>
        </p:blipFill>
        <p:spPr bwMode="auto">
          <a:xfrm>
            <a:off x="5105400" y="1447800"/>
            <a:ext cx="3771900" cy="3771900"/>
          </a:xfrm>
          <a:prstGeom prst="rect">
            <a:avLst/>
          </a:prstGeom>
          <a:noFill/>
        </p:spPr>
      </p:pic>
      <p:pic>
        <p:nvPicPr>
          <p:cNvPr id="11270" name="Picture 6" descr="NESCO Clean-a-Screen and Fruit Roll sheets"/>
          <p:cNvPicPr>
            <a:picLocks noChangeAspect="1" noChangeArrowheads="1"/>
          </p:cNvPicPr>
          <p:nvPr/>
        </p:nvPicPr>
        <p:blipFill>
          <a:blip r:embed="rId3" cstate="print"/>
          <a:srcRect/>
          <a:stretch>
            <a:fillRect/>
          </a:stretch>
        </p:blipFill>
        <p:spPr bwMode="auto">
          <a:xfrm>
            <a:off x="5257800" y="2590800"/>
            <a:ext cx="3429000" cy="255616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1266"/>
                                        </p:tgtEl>
                                        <p:attrNameLst>
                                          <p:attrName>style.visibility</p:attrName>
                                        </p:attrNameLst>
                                      </p:cBhvr>
                                      <p:to>
                                        <p:strVal val="visible"/>
                                      </p:to>
                                    </p:set>
                                    <p:animEffect transition="in" filter="fade">
                                      <p:cBhvr>
                                        <p:cTn id="15" dur="500"/>
                                        <p:tgtEl>
                                          <p:spTgt spid="1126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par>
                                <p:cTn id="21" presetID="10" presetClass="exit" presetSubtype="0" fill="hold" nodeType="withEffect">
                                  <p:stCondLst>
                                    <p:cond delay="0"/>
                                  </p:stCondLst>
                                  <p:childTnLst>
                                    <p:animEffect transition="out" filter="fade">
                                      <p:cBhvr>
                                        <p:cTn id="22" dur="500"/>
                                        <p:tgtEl>
                                          <p:spTgt spid="11266"/>
                                        </p:tgtEl>
                                      </p:cBhvr>
                                    </p:animEffect>
                                    <p:set>
                                      <p:cBhvr>
                                        <p:cTn id="23" dur="1" fill="hold">
                                          <p:stCondLst>
                                            <p:cond delay="499"/>
                                          </p:stCondLst>
                                        </p:cTn>
                                        <p:tgtEl>
                                          <p:spTgt spid="11266"/>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1270"/>
                                        </p:tgtEl>
                                        <p:attrNameLst>
                                          <p:attrName>style.visibility</p:attrName>
                                        </p:attrNameLst>
                                      </p:cBhvr>
                                      <p:to>
                                        <p:strVal val="visible"/>
                                      </p:to>
                                    </p:set>
                                    <p:animEffect transition="in" filter="fade">
                                      <p:cBhvr>
                                        <p:cTn id="26" dur="500"/>
                                        <p:tgtEl>
                                          <p:spTgt spid="1127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fade">
                                      <p:cBhvr>
                                        <p:cTn id="31" dur="500"/>
                                        <p:tgtEl>
                                          <p:spTgt spid="5">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fade">
                                      <p:cBhvr>
                                        <p:cTn id="36" dur="500"/>
                                        <p:tgtEl>
                                          <p:spTgt spid="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
                                            <p:txEl>
                                              <p:pRg st="1" end="1"/>
                                            </p:txEl>
                                          </p:spTgt>
                                        </p:tgtEl>
                                        <p:attrNameLst>
                                          <p:attrName>style.visibility</p:attrName>
                                        </p:attrNameLst>
                                      </p:cBhvr>
                                      <p:to>
                                        <p:strVal val="visible"/>
                                      </p:to>
                                    </p:set>
                                    <p:animEffect transition="in" filter="fade">
                                      <p:cBhvr>
                                        <p:cTn id="41"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b="1" dirty="0" smtClean="0"/>
              <a:t>Prepackaged vs. Home Dehydrated Meals</a:t>
            </a:r>
            <a:endParaRPr lang="en-US" dirty="0"/>
          </a:p>
        </p:txBody>
      </p:sp>
      <p:sp>
        <p:nvSpPr>
          <p:cNvPr id="6" name="Content Placeholder 5"/>
          <p:cNvSpPr>
            <a:spLocks noGrp="1"/>
          </p:cNvSpPr>
          <p:nvPr>
            <p:ph sz="quarter" idx="1"/>
          </p:nvPr>
        </p:nvSpPr>
        <p:spPr>
          <a:xfrm>
            <a:off x="304800" y="1600200"/>
            <a:ext cx="4648200" cy="5064920"/>
          </a:xfrm>
        </p:spPr>
        <p:txBody>
          <a:bodyPr>
            <a:normAutofit fontScale="92500" lnSpcReduction="20000"/>
          </a:bodyPr>
          <a:lstStyle/>
          <a:p>
            <a:r>
              <a:rPr lang="en-US" dirty="0" smtClean="0"/>
              <a:t>Additional savings for the rest of the meals reduce the cost of the trip for everyone. </a:t>
            </a:r>
          </a:p>
          <a:p>
            <a:r>
              <a:rPr lang="en-US" dirty="0" smtClean="0"/>
              <a:t>The savings are even more in subsequent years because you have already purchased the equipment. </a:t>
            </a:r>
          </a:p>
          <a:p>
            <a:r>
              <a:rPr lang="en-US" dirty="0" smtClean="0"/>
              <a:t>We estimate that we save our Scouts at least $50 each on the cost of a high adventure trip by preparing all of our own meals. </a:t>
            </a:r>
          </a:p>
          <a:p>
            <a:pPr lvl="1"/>
            <a:r>
              <a:rPr lang="en-US" dirty="0" smtClean="0"/>
              <a:t>Our trips usually have a minimum of 20 participants resulting in savings of over $1000.</a:t>
            </a:r>
          </a:p>
          <a:p>
            <a:endParaRPr lang="en-US" dirty="0"/>
          </a:p>
        </p:txBody>
      </p:sp>
      <p:pic>
        <p:nvPicPr>
          <p:cNvPr id="3" name="Content Placeholder 2"/>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5105400" y="944083"/>
            <a:ext cx="3810000" cy="5715001"/>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normAutofit fontScale="90000"/>
          </a:bodyPr>
          <a:lstStyle/>
          <a:p>
            <a:r>
              <a:rPr lang="en-US" b="1" dirty="0" smtClean="0"/>
              <a:t>Prepackaged vs. Home Dehydrated Meals</a:t>
            </a:r>
            <a:endParaRPr lang="en-US" dirty="0"/>
          </a:p>
        </p:txBody>
      </p:sp>
      <p:sp>
        <p:nvSpPr>
          <p:cNvPr id="3" name="Content Placeholder 2"/>
          <p:cNvSpPr>
            <a:spLocks noGrp="1"/>
          </p:cNvSpPr>
          <p:nvPr>
            <p:ph sz="quarter" idx="1"/>
          </p:nvPr>
        </p:nvSpPr>
        <p:spPr>
          <a:xfrm>
            <a:off x="3962400" y="1417638"/>
            <a:ext cx="4876800" cy="5287962"/>
          </a:xfrm>
        </p:spPr>
        <p:txBody>
          <a:bodyPr>
            <a:normAutofit fontScale="85000" lnSpcReduction="20000"/>
          </a:bodyPr>
          <a:lstStyle/>
          <a:p>
            <a:r>
              <a:rPr lang="en-US" dirty="0" smtClean="0"/>
              <a:t>Dehydrating your own food also gives you greater flexibility in your menu. </a:t>
            </a:r>
          </a:p>
          <a:p>
            <a:r>
              <a:rPr lang="en-US" dirty="0" smtClean="0"/>
              <a:t>No longer are you limited in the choice of meals to those offered by commercial companies. </a:t>
            </a:r>
          </a:p>
          <a:p>
            <a:r>
              <a:rPr lang="en-US" dirty="0" smtClean="0"/>
              <a:t>You will also realize some efficiency in packaging. </a:t>
            </a:r>
          </a:p>
          <a:p>
            <a:r>
              <a:rPr lang="en-US" dirty="0" smtClean="0"/>
              <a:t>Imagine 12 empty packets after a meal is over versus two or three Ziploc baggies. </a:t>
            </a:r>
          </a:p>
          <a:p>
            <a:r>
              <a:rPr lang="en-US" dirty="0" smtClean="0"/>
              <a:t>Our Scouts will testify that the meals we prepare in the backcountry are very satisfying, filling, and taste great. </a:t>
            </a:r>
          </a:p>
          <a:p>
            <a:r>
              <a:rPr lang="en-US" dirty="0" smtClean="0"/>
              <a:t>We really do eat better than the average backpacker for a lot less.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417638"/>
            <a:ext cx="3356768" cy="5029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can be dehydrated</a:t>
            </a:r>
            <a:endParaRPr lang="en-US" b="1" dirty="0"/>
          </a:p>
        </p:txBody>
      </p:sp>
      <p:sp>
        <p:nvSpPr>
          <p:cNvPr id="14" name="Content Placeholder 13"/>
          <p:cNvSpPr>
            <a:spLocks noGrp="1"/>
          </p:cNvSpPr>
          <p:nvPr>
            <p:ph sz="quarter" idx="1"/>
          </p:nvPr>
        </p:nvSpPr>
        <p:spPr>
          <a:xfrm>
            <a:off x="914400" y="1447800"/>
            <a:ext cx="3581400" cy="4572000"/>
          </a:xfrm>
        </p:spPr>
        <p:txBody>
          <a:bodyPr/>
          <a:lstStyle/>
          <a:p>
            <a:r>
              <a:rPr lang="en-US" dirty="0" smtClean="0"/>
              <a:t>Meat</a:t>
            </a:r>
          </a:p>
          <a:p>
            <a:r>
              <a:rPr lang="en-US" dirty="0" smtClean="0"/>
              <a:t>Vegetables</a:t>
            </a:r>
          </a:p>
          <a:p>
            <a:r>
              <a:rPr lang="en-US" dirty="0" smtClean="0"/>
              <a:t>Spaghetti Sauce</a:t>
            </a:r>
          </a:p>
          <a:p>
            <a:r>
              <a:rPr lang="en-US" dirty="0" smtClean="0"/>
              <a:t>Fruits</a:t>
            </a:r>
          </a:p>
          <a:p>
            <a:r>
              <a:rPr lang="en-US" dirty="0" smtClean="0"/>
              <a:t>In other words, most things can be dehydrated.</a:t>
            </a:r>
          </a:p>
        </p:txBody>
      </p:sp>
      <p:pic>
        <p:nvPicPr>
          <p:cNvPr id="3078" name="Picture 6" descr="http://cdn2-b.examiner.com/sites/default/files/styles/image_content_width/hash/c1/e1/spagetti-leathernl%201a.jpg?itok=WI0noLMP"/>
          <p:cNvPicPr>
            <a:picLocks noChangeAspect="1" noChangeArrowheads="1"/>
          </p:cNvPicPr>
          <p:nvPr/>
        </p:nvPicPr>
        <p:blipFill>
          <a:blip r:embed="rId2" cstate="print"/>
          <a:srcRect/>
          <a:stretch>
            <a:fillRect/>
          </a:stretch>
        </p:blipFill>
        <p:spPr bwMode="auto">
          <a:xfrm>
            <a:off x="4648200" y="1600200"/>
            <a:ext cx="3733800" cy="3025070"/>
          </a:xfrm>
          <a:prstGeom prst="rect">
            <a:avLst/>
          </a:prstGeom>
          <a:noFill/>
        </p:spPr>
      </p:pic>
      <p:pic>
        <p:nvPicPr>
          <p:cNvPr id="3080" name="Picture 8" descr="http://2.bp.blogspot.com/_YpQxsYG0a34/TSoYMZk45_I/AAAAAAAAByY/2D86gxdsb_w/s1600/dehydrated.JPG"/>
          <p:cNvPicPr>
            <a:picLocks noChangeAspect="1" noChangeArrowheads="1"/>
          </p:cNvPicPr>
          <p:nvPr/>
        </p:nvPicPr>
        <p:blipFill>
          <a:blip r:embed="rId3" cstate="print"/>
          <a:srcRect/>
          <a:stretch>
            <a:fillRect/>
          </a:stretch>
        </p:blipFill>
        <p:spPr bwMode="auto">
          <a:xfrm>
            <a:off x="4648199" y="1600200"/>
            <a:ext cx="3757659" cy="2819400"/>
          </a:xfrm>
          <a:prstGeom prst="rect">
            <a:avLst/>
          </a:prstGeom>
          <a:noFill/>
        </p:spPr>
      </p:pic>
      <p:pic>
        <p:nvPicPr>
          <p:cNvPr id="3084" name="Picture 12" descr="http://img.21food.com/userimages/newsea/newsea$33104333.gif"/>
          <p:cNvPicPr>
            <a:picLocks noChangeAspect="1" noChangeArrowheads="1"/>
          </p:cNvPicPr>
          <p:nvPr/>
        </p:nvPicPr>
        <p:blipFill>
          <a:blip r:embed="rId4" cstate="print"/>
          <a:srcRect/>
          <a:stretch>
            <a:fillRect/>
          </a:stretch>
        </p:blipFill>
        <p:spPr bwMode="auto">
          <a:xfrm>
            <a:off x="5105400" y="3581400"/>
            <a:ext cx="2971800" cy="2521785"/>
          </a:xfrm>
          <a:prstGeom prst="rect">
            <a:avLst/>
          </a:prstGeom>
          <a:noFill/>
        </p:spPr>
      </p:pic>
      <p:pic>
        <p:nvPicPr>
          <p:cNvPr id="13" name="Picture 2" descr="http://howtowilderness.com/wordpress/wp-content/uploads/2011/10/DriedCorn.jpg"/>
          <p:cNvPicPr>
            <a:picLocks noChangeAspect="1" noChangeArrowheads="1"/>
          </p:cNvPicPr>
          <p:nvPr/>
        </p:nvPicPr>
        <p:blipFill>
          <a:blip r:embed="rId5" cstate="print"/>
          <a:srcRect/>
          <a:stretch>
            <a:fillRect/>
          </a:stretch>
        </p:blipFill>
        <p:spPr bwMode="auto">
          <a:xfrm>
            <a:off x="5105400" y="1600200"/>
            <a:ext cx="2976451" cy="1981200"/>
          </a:xfrm>
          <a:prstGeom prst="rect">
            <a:avLst/>
          </a:prstGeom>
          <a:noFill/>
        </p:spPr>
      </p:pic>
      <p:pic>
        <p:nvPicPr>
          <p:cNvPr id="3086" name="Picture 14" descr="http://www.globalgrains.co.uk/wp-content/uploads/2012/03/dried-pineapple.jpg"/>
          <p:cNvPicPr>
            <a:picLocks noChangeAspect="1" noChangeArrowheads="1"/>
          </p:cNvPicPr>
          <p:nvPr/>
        </p:nvPicPr>
        <p:blipFill>
          <a:blip r:embed="rId6" cstate="print"/>
          <a:srcRect/>
          <a:stretch>
            <a:fillRect/>
          </a:stretch>
        </p:blipFill>
        <p:spPr bwMode="auto">
          <a:xfrm>
            <a:off x="4648200" y="1981200"/>
            <a:ext cx="3733800" cy="223094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80"/>
                                        </p:tgtEl>
                                        <p:attrNameLst>
                                          <p:attrName>style.visibility</p:attrName>
                                        </p:attrNameLst>
                                      </p:cBhvr>
                                      <p:to>
                                        <p:strVal val="visible"/>
                                      </p:to>
                                    </p:set>
                                    <p:animEffect transition="in" filter="fade">
                                      <p:cBhvr>
                                        <p:cTn id="10" dur="500"/>
                                        <p:tgtEl>
                                          <p:spTgt spid="308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Effect transition="in" filter="fade">
                                      <p:cBhvr>
                                        <p:cTn id="15" dur="500"/>
                                        <p:tgtEl>
                                          <p:spTgt spid="14">
                                            <p:txEl>
                                              <p:pRg st="1" end="1"/>
                                            </p:txEl>
                                          </p:spTgt>
                                        </p:tgtEl>
                                      </p:cBhvr>
                                    </p:animEffect>
                                  </p:childTnLst>
                                </p:cTn>
                              </p:par>
                              <p:par>
                                <p:cTn id="16" presetID="10" presetClass="exit" presetSubtype="0" fill="hold" nodeType="withEffect">
                                  <p:stCondLst>
                                    <p:cond delay="0"/>
                                  </p:stCondLst>
                                  <p:childTnLst>
                                    <p:animEffect transition="out" filter="fade">
                                      <p:cBhvr>
                                        <p:cTn id="17" dur="500"/>
                                        <p:tgtEl>
                                          <p:spTgt spid="3080"/>
                                        </p:tgtEl>
                                      </p:cBhvr>
                                    </p:animEffect>
                                    <p:set>
                                      <p:cBhvr>
                                        <p:cTn id="18" dur="1" fill="hold">
                                          <p:stCondLst>
                                            <p:cond delay="499"/>
                                          </p:stCondLst>
                                        </p:cTn>
                                        <p:tgtEl>
                                          <p:spTgt spid="3080"/>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3084"/>
                                        </p:tgtEl>
                                        <p:attrNameLst>
                                          <p:attrName>style.visibility</p:attrName>
                                        </p:attrNameLst>
                                      </p:cBhvr>
                                      <p:to>
                                        <p:strVal val="visible"/>
                                      </p:to>
                                    </p:set>
                                    <p:animEffect transition="in" filter="fade">
                                      <p:cBhvr>
                                        <p:cTn id="24" dur="500"/>
                                        <p:tgtEl>
                                          <p:spTgt spid="308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xEl>
                                              <p:pRg st="2" end="2"/>
                                            </p:txEl>
                                          </p:spTgt>
                                        </p:tgtEl>
                                        <p:attrNameLst>
                                          <p:attrName>style.visibility</p:attrName>
                                        </p:attrNameLst>
                                      </p:cBhvr>
                                      <p:to>
                                        <p:strVal val="visible"/>
                                      </p:to>
                                    </p:set>
                                    <p:animEffect transition="in" filter="fade">
                                      <p:cBhvr>
                                        <p:cTn id="29" dur="500"/>
                                        <p:tgtEl>
                                          <p:spTgt spid="14">
                                            <p:txEl>
                                              <p:pRg st="2" end="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fade">
                                      <p:cBhvr>
                                        <p:cTn id="32" dur="500"/>
                                        <p:tgtEl>
                                          <p:spTgt spid="3078"/>
                                        </p:tgtEl>
                                      </p:cBhvr>
                                    </p:animEffect>
                                  </p:childTnLst>
                                </p:cTn>
                              </p:par>
                              <p:par>
                                <p:cTn id="33" presetID="10" presetClass="exit" presetSubtype="0" fill="hold" nodeType="withEffect">
                                  <p:stCondLst>
                                    <p:cond delay="0"/>
                                  </p:stCondLst>
                                  <p:childTnLst>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3084"/>
                                        </p:tgtEl>
                                      </p:cBhvr>
                                    </p:animEffect>
                                    <p:set>
                                      <p:cBhvr>
                                        <p:cTn id="38" dur="1" fill="hold">
                                          <p:stCondLst>
                                            <p:cond delay="499"/>
                                          </p:stCondLst>
                                        </p:cTn>
                                        <p:tgtEl>
                                          <p:spTgt spid="308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xEl>
                                              <p:pRg st="3" end="3"/>
                                            </p:txEl>
                                          </p:spTgt>
                                        </p:tgtEl>
                                        <p:attrNameLst>
                                          <p:attrName>style.visibility</p:attrName>
                                        </p:attrNameLst>
                                      </p:cBhvr>
                                      <p:to>
                                        <p:strVal val="visible"/>
                                      </p:to>
                                    </p:set>
                                    <p:animEffect transition="in" filter="fade">
                                      <p:cBhvr>
                                        <p:cTn id="43" dur="500"/>
                                        <p:tgtEl>
                                          <p:spTgt spid="14">
                                            <p:txEl>
                                              <p:pRg st="3" end="3"/>
                                            </p:txEl>
                                          </p:spTgt>
                                        </p:tgtEl>
                                      </p:cBhvr>
                                    </p:animEffect>
                                  </p:childTnLst>
                                </p:cTn>
                              </p:par>
                              <p:par>
                                <p:cTn id="44" presetID="10" presetClass="exit" presetSubtype="0" fill="hold" nodeType="withEffect">
                                  <p:stCondLst>
                                    <p:cond delay="0"/>
                                  </p:stCondLst>
                                  <p:childTnLst>
                                    <p:animEffect transition="out" filter="fade">
                                      <p:cBhvr>
                                        <p:cTn id="45" dur="500"/>
                                        <p:tgtEl>
                                          <p:spTgt spid="3078"/>
                                        </p:tgtEl>
                                      </p:cBhvr>
                                    </p:animEffect>
                                    <p:set>
                                      <p:cBhvr>
                                        <p:cTn id="46" dur="1" fill="hold">
                                          <p:stCondLst>
                                            <p:cond delay="499"/>
                                          </p:stCondLst>
                                        </p:cTn>
                                        <p:tgtEl>
                                          <p:spTgt spid="3078"/>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3086"/>
                                        </p:tgtEl>
                                        <p:attrNameLst>
                                          <p:attrName>style.visibility</p:attrName>
                                        </p:attrNameLst>
                                      </p:cBhvr>
                                      <p:to>
                                        <p:strVal val="visible"/>
                                      </p:to>
                                    </p:set>
                                    <p:animEffect transition="in" filter="fade">
                                      <p:cBhvr>
                                        <p:cTn id="49" dur="500"/>
                                        <p:tgtEl>
                                          <p:spTgt spid="308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
                                            <p:txEl>
                                              <p:pRg st="4" end="4"/>
                                            </p:txEl>
                                          </p:spTgt>
                                        </p:tgtEl>
                                        <p:attrNameLst>
                                          <p:attrName>style.visibility</p:attrName>
                                        </p:attrNameLst>
                                      </p:cBhvr>
                                      <p:to>
                                        <p:strVal val="visible"/>
                                      </p:to>
                                    </p:set>
                                    <p:animEffect transition="in" filter="fade">
                                      <p:cBhvr>
                                        <p:cTn id="54"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436</TotalTime>
  <Words>1915</Words>
  <Application>Microsoft Office PowerPoint</Application>
  <PresentationFormat>On-screen Show (4:3)</PresentationFormat>
  <Paragraphs>137</Paragraphs>
  <Slides>27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Calibri</vt:lpstr>
      <vt:lpstr>Franklin Gothic Book</vt:lpstr>
      <vt:lpstr>Perpetua</vt:lpstr>
      <vt:lpstr>Times New Roman</vt:lpstr>
      <vt:lpstr>Wingdings 2</vt:lpstr>
      <vt:lpstr>Equity</vt:lpstr>
      <vt:lpstr>Backpacking Meals Made Simple</vt:lpstr>
      <vt:lpstr>Backpacking Meals Made Simple</vt:lpstr>
      <vt:lpstr>Prepackaged vs. Home Dehydrated Meals</vt:lpstr>
      <vt:lpstr>Prepackaged vs. Home Dehydrated Meals</vt:lpstr>
      <vt:lpstr>Prepackaged vs. Home Dehydrated Meals</vt:lpstr>
      <vt:lpstr>Prepackaged vs. Home Dehydrated Meals</vt:lpstr>
      <vt:lpstr>Prepackaged vs. Home Dehydrated Meals</vt:lpstr>
      <vt:lpstr>Prepackaged vs. Home Dehydrated Meals</vt:lpstr>
      <vt:lpstr>What can be dehydrated</vt:lpstr>
      <vt:lpstr>BACKPACKING RECIPES</vt:lpstr>
      <vt:lpstr>http://bsa344.com/Cooking.html</vt:lpstr>
      <vt:lpstr>Estimating Quantities</vt:lpstr>
      <vt:lpstr>Nutrition</vt:lpstr>
      <vt:lpstr>Nutrition</vt:lpstr>
      <vt:lpstr>Nutrition</vt:lpstr>
      <vt:lpstr>Packing Foods for Backpacking </vt:lpstr>
      <vt:lpstr>Trail Baking Techniques</vt:lpstr>
      <vt:lpstr>Trail Baking Techniques</vt:lpstr>
      <vt:lpstr>Trail Baking Techniques</vt:lpstr>
      <vt:lpstr>Trail Baking Techniques</vt:lpstr>
      <vt:lpstr>Trail Baking Techniques</vt:lpstr>
      <vt:lpstr>Backpacking Stove Pot Support Stand</vt:lpstr>
      <vt:lpstr>Backpacking Stove Pot Support Stand</vt:lpstr>
      <vt:lpstr>Backpacking Stove Pot Support Stand</vt:lpstr>
      <vt:lpstr>Backpacking Stove Pot Support Stand</vt:lpstr>
      <vt:lpstr>Backpacking Stove Pot Support Stand</vt:lpstr>
      <vt:lpstr>Let’s Eat!</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Simple Food for the Pack</dc:title>
  <dc:creator>Terry McKibben</dc:creator>
  <cp:lastModifiedBy>Terry McKibben</cp:lastModifiedBy>
  <cp:revision>46</cp:revision>
  <dcterms:created xsi:type="dcterms:W3CDTF">2013-10-06T23:09:04Z</dcterms:created>
  <dcterms:modified xsi:type="dcterms:W3CDTF">2021-11-10T13:39:24Z</dcterms:modified>
</cp:coreProperties>
</file>